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Lato"/>
      <p:regular r:id="rId27"/>
      <p:bold r:id="rId28"/>
      <p:italic r:id="rId29"/>
      <p:boldItalic r:id="rId30"/>
    </p:embeddedFont>
    <p:embeddedFont>
      <p:font typeface="Lato Light"/>
      <p:regular r:id="rId31"/>
      <p:bold r:id="rId32"/>
      <p:italic r:id="rId33"/>
      <p:boldItalic r:id="rId34"/>
    </p:embeddedFont>
    <p:embeddedFont>
      <p:font typeface="Lato Black"/>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Light-regular.fntdata"/><Relationship Id="rId30" Type="http://schemas.openxmlformats.org/officeDocument/2006/relationships/font" Target="fonts/Lato-boldItalic.fntdata"/><Relationship Id="rId11" Type="http://schemas.openxmlformats.org/officeDocument/2006/relationships/slide" Target="slides/slide4.xml"/><Relationship Id="rId33" Type="http://schemas.openxmlformats.org/officeDocument/2006/relationships/font" Target="fonts/LatoLight-italic.fntdata"/><Relationship Id="rId10" Type="http://schemas.openxmlformats.org/officeDocument/2006/relationships/slide" Target="slides/slide3.xml"/><Relationship Id="rId32" Type="http://schemas.openxmlformats.org/officeDocument/2006/relationships/font" Target="fonts/LatoLight-bold.fntdata"/><Relationship Id="rId13" Type="http://schemas.openxmlformats.org/officeDocument/2006/relationships/slide" Target="slides/slide6.xml"/><Relationship Id="rId35" Type="http://schemas.openxmlformats.org/officeDocument/2006/relationships/font" Target="fonts/LatoBlack-bold.fntdata"/><Relationship Id="rId12" Type="http://schemas.openxmlformats.org/officeDocument/2006/relationships/slide" Target="slides/slide5.xml"/><Relationship Id="rId34" Type="http://schemas.openxmlformats.org/officeDocument/2006/relationships/font" Target="fonts/LatoLight-boldItalic.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LatoBlack-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45ee7b22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5ee7b22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ce71ce66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ce71ce6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a6e2a505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a6e2a505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ce71ce6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ce71ce6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ce71ce66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ce71ce66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ce71ce66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ce71ce66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ce71ce66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ce71ce66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ce71ce6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ce71ce66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ce71ce6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ce71ce6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ce71ce66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ce71ce66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80bd697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80bd697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cf8995e4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cf8995e4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ce12650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ce12650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d04640f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d04640f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ce126503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e126503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ce71ce6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ce71ce6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ce71ce6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ce71ce6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ce71ce6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ce71ce66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ce71ce66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ce71ce66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561299" y="1669025"/>
            <a:ext cx="7936200" cy="1418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Font typeface="Lato"/>
              <a:buNone/>
              <a:defRPr sz="4800">
                <a:solidFill>
                  <a:srgbClr val="FFFFFF"/>
                </a:solidFill>
                <a:latin typeface="Lato"/>
                <a:ea typeface="Lato"/>
                <a:cs typeface="Lato"/>
                <a:sym typeface="Lato"/>
              </a:defRPr>
            </a:lvl1pPr>
            <a:lvl2pPr lvl="1" rtl="0" algn="ctr">
              <a:spcBef>
                <a:spcPts val="0"/>
              </a:spcBef>
              <a:spcAft>
                <a:spcPts val="0"/>
              </a:spcAft>
              <a:buSzPts val="5200"/>
              <a:buFont typeface="Lato"/>
              <a:buNone/>
              <a:defRPr sz="5200">
                <a:latin typeface="Lato"/>
                <a:ea typeface="Lato"/>
                <a:cs typeface="Lato"/>
                <a:sym typeface="Lato"/>
              </a:defRPr>
            </a:lvl2pPr>
            <a:lvl3pPr lvl="2" rtl="0" algn="ctr">
              <a:spcBef>
                <a:spcPts val="0"/>
              </a:spcBef>
              <a:spcAft>
                <a:spcPts val="0"/>
              </a:spcAft>
              <a:buSzPts val="5200"/>
              <a:buFont typeface="Lato"/>
              <a:buNone/>
              <a:defRPr sz="5200">
                <a:latin typeface="Lato"/>
                <a:ea typeface="Lato"/>
                <a:cs typeface="Lato"/>
                <a:sym typeface="Lato"/>
              </a:defRPr>
            </a:lvl3pPr>
            <a:lvl4pPr lvl="3" rtl="0" algn="ctr">
              <a:spcBef>
                <a:spcPts val="0"/>
              </a:spcBef>
              <a:spcAft>
                <a:spcPts val="0"/>
              </a:spcAft>
              <a:buSzPts val="5200"/>
              <a:buFont typeface="Lato"/>
              <a:buNone/>
              <a:defRPr sz="5200">
                <a:latin typeface="Lato"/>
                <a:ea typeface="Lato"/>
                <a:cs typeface="Lato"/>
                <a:sym typeface="Lato"/>
              </a:defRPr>
            </a:lvl4pPr>
            <a:lvl5pPr lvl="4" rtl="0" algn="ctr">
              <a:spcBef>
                <a:spcPts val="0"/>
              </a:spcBef>
              <a:spcAft>
                <a:spcPts val="0"/>
              </a:spcAft>
              <a:buSzPts val="5200"/>
              <a:buFont typeface="Lato"/>
              <a:buNone/>
              <a:defRPr sz="5200">
                <a:latin typeface="Lato"/>
                <a:ea typeface="Lato"/>
                <a:cs typeface="Lato"/>
                <a:sym typeface="Lato"/>
              </a:defRPr>
            </a:lvl5pPr>
            <a:lvl6pPr lvl="5" rtl="0" algn="ctr">
              <a:spcBef>
                <a:spcPts val="0"/>
              </a:spcBef>
              <a:spcAft>
                <a:spcPts val="0"/>
              </a:spcAft>
              <a:buSzPts val="5200"/>
              <a:buFont typeface="Lato"/>
              <a:buNone/>
              <a:defRPr sz="5200">
                <a:latin typeface="Lato"/>
                <a:ea typeface="Lato"/>
                <a:cs typeface="Lato"/>
                <a:sym typeface="Lato"/>
              </a:defRPr>
            </a:lvl6pPr>
            <a:lvl7pPr lvl="6" rtl="0" algn="ctr">
              <a:spcBef>
                <a:spcPts val="0"/>
              </a:spcBef>
              <a:spcAft>
                <a:spcPts val="0"/>
              </a:spcAft>
              <a:buSzPts val="5200"/>
              <a:buFont typeface="Lato"/>
              <a:buNone/>
              <a:defRPr sz="5200">
                <a:latin typeface="Lato"/>
                <a:ea typeface="Lato"/>
                <a:cs typeface="Lato"/>
                <a:sym typeface="Lato"/>
              </a:defRPr>
            </a:lvl7pPr>
            <a:lvl8pPr lvl="7" rtl="0" algn="ctr">
              <a:spcBef>
                <a:spcPts val="0"/>
              </a:spcBef>
              <a:spcAft>
                <a:spcPts val="0"/>
              </a:spcAft>
              <a:buSzPts val="5200"/>
              <a:buFont typeface="Lato"/>
              <a:buNone/>
              <a:defRPr sz="5200">
                <a:latin typeface="Lato"/>
                <a:ea typeface="Lato"/>
                <a:cs typeface="Lato"/>
                <a:sym typeface="Lato"/>
              </a:defRPr>
            </a:lvl8pPr>
            <a:lvl9pPr lvl="8" rtl="0" algn="ctr">
              <a:spcBef>
                <a:spcPts val="0"/>
              </a:spcBef>
              <a:spcAft>
                <a:spcPts val="0"/>
              </a:spcAft>
              <a:buSzPts val="5200"/>
              <a:buFont typeface="Lato"/>
              <a:buNone/>
              <a:defRPr sz="5200">
                <a:latin typeface="Lato"/>
                <a:ea typeface="Lato"/>
                <a:cs typeface="Lato"/>
                <a:sym typeface="Lato"/>
              </a:defRPr>
            </a:lvl9pPr>
          </a:lstStyle>
          <a:p/>
        </p:txBody>
      </p:sp>
      <p:sp>
        <p:nvSpPr>
          <p:cNvPr id="56" name="Google Shape;56;p14"/>
          <p:cNvSpPr txBox="1"/>
          <p:nvPr>
            <p:ph idx="1" type="subTitle"/>
          </p:nvPr>
        </p:nvSpPr>
        <p:spPr>
          <a:xfrm>
            <a:off x="561300" y="2948600"/>
            <a:ext cx="6039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1pPr>
            <a:lvl2pPr lvl="1"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2pPr>
            <a:lvl3pPr lvl="2"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3pPr>
            <a:lvl4pPr lvl="3"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4pPr>
            <a:lvl5pPr lvl="4"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5pPr>
            <a:lvl6pPr lvl="5"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6pPr>
            <a:lvl7pPr lvl="6"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7pPr>
            <a:lvl8pPr lvl="7"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8pPr>
            <a:lvl9pPr lvl="8"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9pPr>
          </a:lstStyle>
          <a:p/>
        </p:txBody>
      </p:sp>
      <p:sp>
        <p:nvSpPr>
          <p:cNvPr id="57" name="Google Shape;57;p14"/>
          <p:cNvSpPr txBox="1"/>
          <p:nvPr>
            <p:ph idx="2" type="ctrTitle"/>
          </p:nvPr>
        </p:nvSpPr>
        <p:spPr>
          <a:xfrm>
            <a:off x="6414025" y="4452325"/>
            <a:ext cx="2280600" cy="447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400"/>
              <a:buFont typeface="Lato Light"/>
              <a:buNone/>
              <a:defRPr sz="1400">
                <a:solidFill>
                  <a:srgbClr val="FFFFFF"/>
                </a:solidFill>
                <a:latin typeface="Lato Light"/>
                <a:ea typeface="Lato Light"/>
                <a:cs typeface="Lato Light"/>
                <a:sym typeface="Lato Light"/>
              </a:defRPr>
            </a:lvl1pPr>
            <a:lvl2pPr lvl="1" rtl="0" algn="r">
              <a:spcBef>
                <a:spcPts val="0"/>
              </a:spcBef>
              <a:spcAft>
                <a:spcPts val="0"/>
              </a:spcAft>
              <a:buSzPts val="1400"/>
              <a:buFont typeface="Lato"/>
              <a:buNone/>
              <a:defRPr sz="1400">
                <a:latin typeface="Lato"/>
                <a:ea typeface="Lato"/>
                <a:cs typeface="Lato"/>
                <a:sym typeface="Lato"/>
              </a:defRPr>
            </a:lvl2pPr>
            <a:lvl3pPr lvl="2" rtl="0" algn="r">
              <a:spcBef>
                <a:spcPts val="0"/>
              </a:spcBef>
              <a:spcAft>
                <a:spcPts val="0"/>
              </a:spcAft>
              <a:buSzPts val="1400"/>
              <a:buFont typeface="Lato"/>
              <a:buNone/>
              <a:defRPr sz="1400">
                <a:latin typeface="Lato"/>
                <a:ea typeface="Lato"/>
                <a:cs typeface="Lato"/>
                <a:sym typeface="Lato"/>
              </a:defRPr>
            </a:lvl3pPr>
            <a:lvl4pPr lvl="3" rtl="0" algn="r">
              <a:spcBef>
                <a:spcPts val="0"/>
              </a:spcBef>
              <a:spcAft>
                <a:spcPts val="0"/>
              </a:spcAft>
              <a:buSzPts val="1400"/>
              <a:buFont typeface="Lato"/>
              <a:buNone/>
              <a:defRPr sz="1400">
                <a:latin typeface="Lato"/>
                <a:ea typeface="Lato"/>
                <a:cs typeface="Lato"/>
                <a:sym typeface="Lato"/>
              </a:defRPr>
            </a:lvl4pPr>
            <a:lvl5pPr lvl="4" rtl="0" algn="r">
              <a:spcBef>
                <a:spcPts val="0"/>
              </a:spcBef>
              <a:spcAft>
                <a:spcPts val="0"/>
              </a:spcAft>
              <a:buSzPts val="1400"/>
              <a:buFont typeface="Lato"/>
              <a:buNone/>
              <a:defRPr sz="1400">
                <a:latin typeface="Lato"/>
                <a:ea typeface="Lato"/>
                <a:cs typeface="Lato"/>
                <a:sym typeface="Lato"/>
              </a:defRPr>
            </a:lvl5pPr>
            <a:lvl6pPr lvl="5" rtl="0" algn="r">
              <a:spcBef>
                <a:spcPts val="0"/>
              </a:spcBef>
              <a:spcAft>
                <a:spcPts val="0"/>
              </a:spcAft>
              <a:buSzPts val="1400"/>
              <a:buFont typeface="Lato"/>
              <a:buNone/>
              <a:defRPr sz="1400">
                <a:latin typeface="Lato"/>
                <a:ea typeface="Lato"/>
                <a:cs typeface="Lato"/>
                <a:sym typeface="Lato"/>
              </a:defRPr>
            </a:lvl6pPr>
            <a:lvl7pPr lvl="6" rtl="0" algn="r">
              <a:spcBef>
                <a:spcPts val="0"/>
              </a:spcBef>
              <a:spcAft>
                <a:spcPts val="0"/>
              </a:spcAft>
              <a:buSzPts val="1400"/>
              <a:buFont typeface="Lato"/>
              <a:buNone/>
              <a:defRPr sz="1400">
                <a:latin typeface="Lato"/>
                <a:ea typeface="Lato"/>
                <a:cs typeface="Lato"/>
                <a:sym typeface="Lato"/>
              </a:defRPr>
            </a:lvl7pPr>
            <a:lvl8pPr lvl="7" rtl="0" algn="r">
              <a:spcBef>
                <a:spcPts val="0"/>
              </a:spcBef>
              <a:spcAft>
                <a:spcPts val="0"/>
              </a:spcAft>
              <a:buSzPts val="1400"/>
              <a:buFont typeface="Lato"/>
              <a:buNone/>
              <a:defRPr sz="1400">
                <a:latin typeface="Lato"/>
                <a:ea typeface="Lato"/>
                <a:cs typeface="Lato"/>
                <a:sym typeface="Lato"/>
              </a:defRPr>
            </a:lvl8pPr>
            <a:lvl9pPr lvl="8" rtl="0" algn="r">
              <a:spcBef>
                <a:spcPts val="0"/>
              </a:spcBef>
              <a:spcAft>
                <a:spcPts val="0"/>
              </a:spcAft>
              <a:buSzPts val="1400"/>
              <a:buFont typeface="Lato"/>
              <a:buNone/>
              <a:defRPr sz="1400">
                <a:latin typeface="Lato"/>
                <a:ea typeface="Lato"/>
                <a:cs typeface="Lato"/>
                <a:sym typeface="La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3">
    <p:spTree>
      <p:nvGrpSpPr>
        <p:cNvPr id="58" name="Shape 58"/>
        <p:cNvGrpSpPr/>
        <p:nvPr/>
      </p:nvGrpSpPr>
      <p:grpSpPr>
        <a:xfrm>
          <a:off x="0" y="0"/>
          <a:ext cx="0" cy="0"/>
          <a:chOff x="0" y="0"/>
          <a:chExt cx="0" cy="0"/>
        </a:xfrm>
      </p:grpSpPr>
      <p:sp>
        <p:nvSpPr>
          <p:cNvPr id="59" name="Google Shape;59;p15"/>
          <p:cNvSpPr txBox="1"/>
          <p:nvPr>
            <p:ph idx="1" type="subTitle"/>
          </p:nvPr>
        </p:nvSpPr>
        <p:spPr>
          <a:xfrm>
            <a:off x="567400" y="1997825"/>
            <a:ext cx="60390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1pPr>
            <a:lvl2pPr lvl="1"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2pPr>
            <a:lvl3pPr lvl="2"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3pPr>
            <a:lvl4pPr lvl="3"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4pPr>
            <a:lvl5pPr lvl="4"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5pPr>
            <a:lvl6pPr lvl="5"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6pPr>
            <a:lvl7pPr lvl="6"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7pPr>
            <a:lvl8pPr lvl="7"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8pPr>
            <a:lvl9pPr lvl="8" rtl="0">
              <a:lnSpc>
                <a:spcPct val="100000"/>
              </a:lnSpc>
              <a:spcBef>
                <a:spcPts val="0"/>
              </a:spcBef>
              <a:spcAft>
                <a:spcPts val="0"/>
              </a:spcAft>
              <a:buClr>
                <a:srgbClr val="FFFFFF"/>
              </a:buClr>
              <a:buSzPts val="2800"/>
              <a:buFont typeface="Lato Light"/>
              <a:buAutoNum type="arabicPeriod"/>
              <a:defRPr sz="2800">
                <a:solidFill>
                  <a:srgbClr val="FFFFFF"/>
                </a:solidFill>
                <a:latin typeface="Lato Light"/>
                <a:ea typeface="Lato Light"/>
                <a:cs typeface="Lato Light"/>
                <a:sym typeface="Lato Light"/>
              </a:defRPr>
            </a:lvl9pPr>
          </a:lstStyle>
          <a:p/>
        </p:txBody>
      </p:sp>
      <p:sp>
        <p:nvSpPr>
          <p:cNvPr id="60" name="Google Shape;60;p15"/>
          <p:cNvSpPr txBox="1"/>
          <p:nvPr>
            <p:ph type="title"/>
          </p:nvPr>
        </p:nvSpPr>
        <p:spPr>
          <a:xfrm>
            <a:off x="621875" y="535525"/>
            <a:ext cx="6282300" cy="653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Lato"/>
                <a:ea typeface="Lato"/>
                <a:cs typeface="Lato"/>
                <a:sym typeface="La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Text">
  <p:cSld name="TITLE_3_2">
    <p:spTree>
      <p:nvGrpSpPr>
        <p:cNvPr id="61" name="Shape 61"/>
        <p:cNvGrpSpPr/>
        <p:nvPr/>
      </p:nvGrpSpPr>
      <p:grpSpPr>
        <a:xfrm>
          <a:off x="0" y="0"/>
          <a:ext cx="0" cy="0"/>
          <a:chOff x="0" y="0"/>
          <a:chExt cx="0" cy="0"/>
        </a:xfrm>
      </p:grpSpPr>
      <p:sp>
        <p:nvSpPr>
          <p:cNvPr id="62" name="Google Shape;62;p16"/>
          <p:cNvSpPr/>
          <p:nvPr/>
        </p:nvSpPr>
        <p:spPr>
          <a:xfrm flipH="1">
            <a:off x="0" y="0"/>
            <a:ext cx="5648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6"/>
          <p:cNvSpPr txBox="1"/>
          <p:nvPr>
            <p:ph idx="1" type="body"/>
          </p:nvPr>
        </p:nvSpPr>
        <p:spPr>
          <a:xfrm>
            <a:off x="6088900" y="1769100"/>
            <a:ext cx="2756700" cy="2969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FFFFFF"/>
              </a:buClr>
              <a:buSzPts val="1800"/>
              <a:buFont typeface="Lato Light"/>
              <a:buChar char="●"/>
              <a:defRPr>
                <a:solidFill>
                  <a:srgbClr val="FFFFFF"/>
                </a:solidFill>
                <a:latin typeface="Lato Light"/>
                <a:ea typeface="Lato Light"/>
                <a:cs typeface="Lato Light"/>
                <a:sym typeface="Lato Light"/>
              </a:defRPr>
            </a:lvl1pPr>
            <a:lvl2pPr indent="-342900" lvl="1" marL="9144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2pPr>
            <a:lvl3pPr indent="-342900" lvl="2" marL="13716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3pPr>
            <a:lvl4pPr indent="-342900" lvl="3" marL="18288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4pPr>
            <a:lvl5pPr indent="-342900" lvl="4" marL="22860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5pPr>
            <a:lvl6pPr indent="-342900" lvl="5" marL="27432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6pPr>
            <a:lvl7pPr indent="-342900" lvl="6" marL="32004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7pPr>
            <a:lvl8pPr indent="-342900" lvl="7" marL="3657600">
              <a:spcBef>
                <a:spcPts val="1600"/>
              </a:spcBef>
              <a:spcAft>
                <a:spcPts val="0"/>
              </a:spcAft>
              <a:buClr>
                <a:srgbClr val="FFFFFF"/>
              </a:buClr>
              <a:buSzPts val="1800"/>
              <a:buFont typeface="Lato Light"/>
              <a:buChar char="○"/>
              <a:defRPr sz="1800">
                <a:solidFill>
                  <a:srgbClr val="FFFFFF"/>
                </a:solidFill>
                <a:latin typeface="Lato Light"/>
                <a:ea typeface="Lato Light"/>
                <a:cs typeface="Lato Light"/>
                <a:sym typeface="Lato Light"/>
              </a:defRPr>
            </a:lvl8pPr>
            <a:lvl9pPr indent="-342900" lvl="8" marL="4114800">
              <a:spcBef>
                <a:spcPts val="1600"/>
              </a:spcBef>
              <a:spcAft>
                <a:spcPts val="1600"/>
              </a:spcAft>
              <a:buClr>
                <a:srgbClr val="FFFFFF"/>
              </a:buClr>
              <a:buSzPts val="1800"/>
              <a:buFont typeface="Lato Light"/>
              <a:buChar char="■"/>
              <a:defRPr sz="18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_3_2_1">
    <p:spTree>
      <p:nvGrpSpPr>
        <p:cNvPr id="64" name="Shape 64"/>
        <p:cNvGrpSpPr/>
        <p:nvPr/>
      </p:nvGrpSpPr>
      <p:grpSpPr>
        <a:xfrm>
          <a:off x="0" y="0"/>
          <a:ext cx="0" cy="0"/>
          <a:chOff x="0" y="0"/>
          <a:chExt cx="0" cy="0"/>
        </a:xfrm>
      </p:grpSpPr>
      <p:sp>
        <p:nvSpPr>
          <p:cNvPr id="65" name="Google Shape;65;p17"/>
          <p:cNvSpPr txBox="1"/>
          <p:nvPr>
            <p:ph type="title"/>
          </p:nvPr>
        </p:nvSpPr>
        <p:spPr>
          <a:xfrm>
            <a:off x="567400" y="284900"/>
            <a:ext cx="7069500" cy="550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latin typeface="Lato"/>
                <a:ea typeface="Lato"/>
                <a:cs typeface="Lato"/>
                <a:sym typeface="Lato"/>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66" name="Google Shape;66;p17"/>
          <p:cNvSpPr txBox="1"/>
          <p:nvPr>
            <p:ph idx="1" type="body"/>
          </p:nvPr>
        </p:nvSpPr>
        <p:spPr>
          <a:xfrm>
            <a:off x="567400" y="1499125"/>
            <a:ext cx="6628800" cy="29697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FFFFFF"/>
              </a:buClr>
              <a:buSzPts val="1800"/>
              <a:buFont typeface="Lato Light"/>
              <a:buAutoNum type="arabicPeriod"/>
              <a:defRPr>
                <a:solidFill>
                  <a:srgbClr val="FFFFFF"/>
                </a:solidFill>
                <a:latin typeface="Lato Light"/>
                <a:ea typeface="Lato Light"/>
                <a:cs typeface="Lato Light"/>
                <a:sym typeface="Lato Light"/>
              </a:defRPr>
            </a:lvl1pPr>
            <a:lvl2pPr indent="-342900" lvl="1" marL="914400" rtl="0">
              <a:lnSpc>
                <a:spcPct val="100000"/>
              </a:lnSpc>
              <a:spcBef>
                <a:spcPts val="800"/>
              </a:spcBef>
              <a:spcAft>
                <a:spcPts val="0"/>
              </a:spcAft>
              <a:buClr>
                <a:srgbClr val="FFFFFF"/>
              </a:buClr>
              <a:buSzPts val="1800"/>
              <a:buFont typeface="Lato Light"/>
              <a:buAutoNum type="alphaLcPeriod"/>
              <a:defRPr sz="1800">
                <a:solidFill>
                  <a:srgbClr val="FFFFFF"/>
                </a:solidFill>
                <a:latin typeface="Lato Light"/>
                <a:ea typeface="Lato Light"/>
                <a:cs typeface="Lato Light"/>
                <a:sym typeface="Lato Light"/>
              </a:defRPr>
            </a:lvl2pPr>
            <a:lvl3pPr indent="-342900" lvl="2" marL="1371600" rtl="0">
              <a:lnSpc>
                <a:spcPct val="100000"/>
              </a:lnSpc>
              <a:spcBef>
                <a:spcPts val="800"/>
              </a:spcBef>
              <a:spcAft>
                <a:spcPts val="0"/>
              </a:spcAft>
              <a:buClr>
                <a:srgbClr val="FFFFFF"/>
              </a:buClr>
              <a:buSzPts val="1800"/>
              <a:buFont typeface="Lato Light"/>
              <a:buAutoNum type="romanLcPeriod"/>
              <a:defRPr sz="1800">
                <a:solidFill>
                  <a:srgbClr val="FFFFFF"/>
                </a:solidFill>
                <a:latin typeface="Lato Light"/>
                <a:ea typeface="Lato Light"/>
                <a:cs typeface="Lato Light"/>
                <a:sym typeface="Lato Light"/>
              </a:defRPr>
            </a:lvl3pPr>
            <a:lvl4pPr indent="-342900" lvl="3" marL="1828800" rtl="0">
              <a:lnSpc>
                <a:spcPct val="100000"/>
              </a:lnSpc>
              <a:spcBef>
                <a:spcPts val="800"/>
              </a:spcBef>
              <a:spcAft>
                <a:spcPts val="0"/>
              </a:spcAft>
              <a:buClr>
                <a:srgbClr val="FFFFFF"/>
              </a:buClr>
              <a:buSzPts val="1800"/>
              <a:buFont typeface="Lato Light"/>
              <a:buAutoNum type="arabicPeriod"/>
              <a:defRPr sz="1800">
                <a:solidFill>
                  <a:srgbClr val="FFFFFF"/>
                </a:solidFill>
                <a:latin typeface="Lato Light"/>
                <a:ea typeface="Lato Light"/>
                <a:cs typeface="Lato Light"/>
                <a:sym typeface="Lato Light"/>
              </a:defRPr>
            </a:lvl4pPr>
            <a:lvl5pPr indent="-342900" lvl="4" marL="2286000" rtl="0">
              <a:lnSpc>
                <a:spcPct val="100000"/>
              </a:lnSpc>
              <a:spcBef>
                <a:spcPts val="800"/>
              </a:spcBef>
              <a:spcAft>
                <a:spcPts val="0"/>
              </a:spcAft>
              <a:buClr>
                <a:srgbClr val="FFFFFF"/>
              </a:buClr>
              <a:buSzPts val="1800"/>
              <a:buFont typeface="Lato Light"/>
              <a:buAutoNum type="alphaLcPeriod"/>
              <a:defRPr sz="1800">
                <a:solidFill>
                  <a:srgbClr val="FFFFFF"/>
                </a:solidFill>
                <a:latin typeface="Lato Light"/>
                <a:ea typeface="Lato Light"/>
                <a:cs typeface="Lato Light"/>
                <a:sym typeface="Lato Light"/>
              </a:defRPr>
            </a:lvl5pPr>
            <a:lvl6pPr indent="-342900" lvl="5" marL="2743200" rtl="0">
              <a:lnSpc>
                <a:spcPct val="100000"/>
              </a:lnSpc>
              <a:spcBef>
                <a:spcPts val="800"/>
              </a:spcBef>
              <a:spcAft>
                <a:spcPts val="0"/>
              </a:spcAft>
              <a:buClr>
                <a:srgbClr val="FFFFFF"/>
              </a:buClr>
              <a:buSzPts val="1800"/>
              <a:buFont typeface="Lato Light"/>
              <a:buAutoNum type="romanLcPeriod"/>
              <a:defRPr sz="1800">
                <a:solidFill>
                  <a:srgbClr val="FFFFFF"/>
                </a:solidFill>
                <a:latin typeface="Lato Light"/>
                <a:ea typeface="Lato Light"/>
                <a:cs typeface="Lato Light"/>
                <a:sym typeface="Lato Light"/>
              </a:defRPr>
            </a:lvl6pPr>
            <a:lvl7pPr indent="-342900" lvl="6" marL="3200400" rtl="0">
              <a:lnSpc>
                <a:spcPct val="100000"/>
              </a:lnSpc>
              <a:spcBef>
                <a:spcPts val="800"/>
              </a:spcBef>
              <a:spcAft>
                <a:spcPts val="0"/>
              </a:spcAft>
              <a:buClr>
                <a:srgbClr val="FFFFFF"/>
              </a:buClr>
              <a:buSzPts val="1800"/>
              <a:buFont typeface="Lato Light"/>
              <a:buAutoNum type="arabicPeriod"/>
              <a:defRPr sz="1800">
                <a:solidFill>
                  <a:srgbClr val="FFFFFF"/>
                </a:solidFill>
                <a:latin typeface="Lato Light"/>
                <a:ea typeface="Lato Light"/>
                <a:cs typeface="Lato Light"/>
                <a:sym typeface="Lato Light"/>
              </a:defRPr>
            </a:lvl7pPr>
            <a:lvl8pPr indent="-342900" lvl="7" marL="3657600" rtl="0">
              <a:lnSpc>
                <a:spcPct val="100000"/>
              </a:lnSpc>
              <a:spcBef>
                <a:spcPts val="800"/>
              </a:spcBef>
              <a:spcAft>
                <a:spcPts val="0"/>
              </a:spcAft>
              <a:buClr>
                <a:srgbClr val="FFFFFF"/>
              </a:buClr>
              <a:buSzPts val="1800"/>
              <a:buFont typeface="Lato Light"/>
              <a:buAutoNum type="alphaLcPeriod"/>
              <a:defRPr sz="1800">
                <a:solidFill>
                  <a:srgbClr val="FFFFFF"/>
                </a:solidFill>
                <a:latin typeface="Lato Light"/>
                <a:ea typeface="Lato Light"/>
                <a:cs typeface="Lato Light"/>
                <a:sym typeface="Lato Light"/>
              </a:defRPr>
            </a:lvl8pPr>
            <a:lvl9pPr indent="-342900" lvl="8" marL="4114800" rtl="0">
              <a:lnSpc>
                <a:spcPct val="100000"/>
              </a:lnSpc>
              <a:spcBef>
                <a:spcPts val="800"/>
              </a:spcBef>
              <a:spcAft>
                <a:spcPts val="800"/>
              </a:spcAft>
              <a:buClr>
                <a:srgbClr val="FFFFFF"/>
              </a:buClr>
              <a:buSzPts val="1800"/>
              <a:buFont typeface="Lato Light"/>
              <a:buAutoNum type="romanLcPeriod"/>
              <a:defRPr sz="18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 name="Shape 71"/>
        <p:cNvGrpSpPr/>
        <p:nvPr/>
      </p:nvGrpSpPr>
      <p:grpSpPr>
        <a:xfrm>
          <a:off x="0" y="0"/>
          <a:ext cx="0" cy="0"/>
          <a:chOff x="0" y="0"/>
          <a:chExt cx="0" cy="0"/>
        </a:xfrm>
      </p:grpSpPr>
      <p:sp>
        <p:nvSpPr>
          <p:cNvPr id="72" name="Google Shape;72;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 name="Google Shape;73;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Google Shape;7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0" name="Google Shape;100;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8" name="Google Shape;108;p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4.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4203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4203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9" name="Google Shape;6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8.jp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0.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0"/>
          <p:cNvSpPr txBox="1"/>
          <p:nvPr>
            <p:ph type="ctrTitle"/>
          </p:nvPr>
        </p:nvSpPr>
        <p:spPr>
          <a:xfrm>
            <a:off x="1482975" y="2249988"/>
            <a:ext cx="2739000" cy="8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C0392B"/>
                </a:solidFill>
              </a:rPr>
              <a:t>LetsMeet </a:t>
            </a:r>
            <a:endParaRPr>
              <a:solidFill>
                <a:srgbClr val="C0392B"/>
              </a:solidFill>
            </a:endParaRPr>
          </a:p>
        </p:txBody>
      </p:sp>
      <p:sp>
        <p:nvSpPr>
          <p:cNvPr id="117" name="Google Shape;117;p30"/>
          <p:cNvSpPr txBox="1"/>
          <p:nvPr>
            <p:ph idx="1" type="subTitle"/>
          </p:nvPr>
        </p:nvSpPr>
        <p:spPr>
          <a:xfrm>
            <a:off x="561300" y="2948600"/>
            <a:ext cx="60390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F4F4F"/>
                </a:solidFill>
              </a:rPr>
              <a:t>Connecting real people in real life.</a:t>
            </a:r>
            <a:endParaRPr>
              <a:solidFill>
                <a:srgbClr val="4F4F4F"/>
              </a:solidFill>
            </a:endParaRPr>
          </a:p>
        </p:txBody>
      </p:sp>
      <p:pic>
        <p:nvPicPr>
          <p:cNvPr id="118" name="Google Shape;118;p30"/>
          <p:cNvPicPr preferRelativeResize="0"/>
          <p:nvPr/>
        </p:nvPicPr>
        <p:blipFill rotWithShape="1">
          <a:blip r:embed="rId3">
            <a:alphaModFix/>
          </a:blip>
          <a:srcRect b="0" l="0" r="7063" t="0"/>
          <a:stretch/>
        </p:blipFill>
        <p:spPr>
          <a:xfrm>
            <a:off x="637500" y="2318175"/>
            <a:ext cx="927775" cy="72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9"/>
          <p:cNvSpPr txBox="1"/>
          <p:nvPr/>
        </p:nvSpPr>
        <p:spPr>
          <a:xfrm>
            <a:off x="396500" y="1127725"/>
            <a:ext cx="7469400" cy="15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34343"/>
                </a:solidFill>
                <a:latin typeface="Lato Light"/>
                <a:ea typeface="Lato Light"/>
                <a:cs typeface="Lato Light"/>
                <a:sym typeface="Lato Light"/>
              </a:rPr>
              <a:t>Our data exists in a .sql file. Although we have looked at the data, you will be the first person to analyze the data.</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rPr lang="en" sz="1600">
                <a:solidFill>
                  <a:srgbClr val="434343"/>
                </a:solidFill>
                <a:latin typeface="Lato Light"/>
                <a:ea typeface="Lato Light"/>
                <a:cs typeface="Lato Light"/>
                <a:sym typeface="Lato Light"/>
              </a:rPr>
              <a:t>The following slides provide an overview of our database, including details of each table.</a:t>
            </a:r>
            <a:endParaRPr sz="1600">
              <a:solidFill>
                <a:srgbClr val="434343"/>
              </a:solidFill>
              <a:latin typeface="Lato Light"/>
              <a:ea typeface="Lato Light"/>
              <a:cs typeface="Lato Light"/>
              <a:sym typeface="Lato Light"/>
            </a:endParaRPr>
          </a:p>
        </p:txBody>
      </p:sp>
      <p:sp>
        <p:nvSpPr>
          <p:cNvPr id="190" name="Google Shape;190;p39"/>
          <p:cNvSpPr txBox="1"/>
          <p:nvPr/>
        </p:nvSpPr>
        <p:spPr>
          <a:xfrm>
            <a:off x="392250" y="3831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The Data</a:t>
            </a:r>
            <a:endParaRPr sz="2400">
              <a:solidFill>
                <a:srgbClr val="434343"/>
              </a:solidFill>
              <a:latin typeface="Lato Black"/>
              <a:ea typeface="Lato Black"/>
              <a:cs typeface="Lato Black"/>
              <a:sym typeface="La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0"/>
          <p:cNvSpPr txBox="1"/>
          <p:nvPr/>
        </p:nvSpPr>
        <p:spPr>
          <a:xfrm>
            <a:off x="314875" y="867700"/>
            <a:ext cx="2137200" cy="707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rgbClr val="454545"/>
                </a:solidFill>
                <a:latin typeface="Lato Black"/>
                <a:ea typeface="Lato Black"/>
                <a:cs typeface="Lato Black"/>
                <a:sym typeface="Lato Black"/>
              </a:rPr>
              <a:t>Tables in the Database</a:t>
            </a:r>
            <a:endParaRPr sz="2400">
              <a:solidFill>
                <a:srgbClr val="454545"/>
              </a:solidFill>
              <a:latin typeface="Lato Black"/>
              <a:ea typeface="Lato Black"/>
              <a:cs typeface="Lato Black"/>
              <a:sym typeface="Lato Black"/>
            </a:endParaRPr>
          </a:p>
          <a:p>
            <a:pPr indent="0" lvl="0" marL="0" rtl="0" algn="r">
              <a:spcBef>
                <a:spcPts val="0"/>
              </a:spcBef>
              <a:spcAft>
                <a:spcPts val="0"/>
              </a:spcAft>
              <a:buNone/>
            </a:pPr>
            <a:r>
              <a:t/>
            </a:r>
            <a:endParaRPr sz="2400">
              <a:solidFill>
                <a:srgbClr val="454545"/>
              </a:solidFill>
              <a:latin typeface="Lato Black"/>
              <a:ea typeface="Lato Black"/>
              <a:cs typeface="Lato Black"/>
              <a:sym typeface="Lato Black"/>
            </a:endParaRPr>
          </a:p>
        </p:txBody>
      </p:sp>
      <p:sp>
        <p:nvSpPr>
          <p:cNvPr id="196" name="Google Shape;196;p40"/>
          <p:cNvSpPr txBox="1"/>
          <p:nvPr/>
        </p:nvSpPr>
        <p:spPr>
          <a:xfrm>
            <a:off x="4151849" y="727643"/>
            <a:ext cx="5448300" cy="3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Lato Black"/>
                <a:ea typeface="Lato Black"/>
                <a:cs typeface="Lato Black"/>
                <a:sym typeface="Lato Black"/>
              </a:rPr>
              <a:t>grp</a:t>
            </a:r>
            <a:endParaRPr>
              <a:solidFill>
                <a:schemeClr val="dk2"/>
              </a:solidFill>
              <a:latin typeface="Lato Black"/>
              <a:ea typeface="Lato Black"/>
              <a:cs typeface="Lato Black"/>
              <a:sym typeface="Lato Black"/>
            </a:endParaRPr>
          </a:p>
          <a:p>
            <a:pPr indent="0" lvl="0" marL="0" rtl="0" algn="l">
              <a:lnSpc>
                <a:spcPct val="115000"/>
              </a:lnSpc>
              <a:spcBef>
                <a:spcPts val="0"/>
              </a:spcBef>
              <a:spcAft>
                <a:spcPts val="0"/>
              </a:spcAft>
              <a:buNone/>
            </a:pPr>
            <a:r>
              <a:rPr lang="en" sz="1200">
                <a:solidFill>
                  <a:srgbClr val="434343"/>
                </a:solidFill>
                <a:latin typeface="Lato Light"/>
                <a:ea typeface="Lato Light"/>
                <a:cs typeface="Lato Light"/>
                <a:sym typeface="Lato Light"/>
              </a:rPr>
              <a:t>Groups that make up LetsMeet</a:t>
            </a:r>
            <a:endParaRPr sz="1200">
              <a:solidFill>
                <a:srgbClr val="434343"/>
              </a:solidFill>
              <a:latin typeface="Lato Light"/>
              <a:ea typeface="Lato Light"/>
              <a:cs typeface="Lato Light"/>
              <a:sym typeface="Lato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2"/>
              </a:solidFill>
              <a:latin typeface="Lato Light"/>
              <a:ea typeface="Lato Light"/>
              <a:cs typeface="Lato Light"/>
              <a:sym typeface="Lato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Lato Black"/>
                <a:ea typeface="Lato Black"/>
                <a:cs typeface="Lato Black"/>
                <a:sym typeface="Lato Black"/>
              </a:rPr>
              <a:t>grp_member</a:t>
            </a:r>
            <a:endParaRPr>
              <a:solidFill>
                <a:schemeClr val="dk2"/>
              </a:solidFill>
              <a:latin typeface="Lato Black"/>
              <a:ea typeface="Lato Black"/>
              <a:cs typeface="Lato Black"/>
              <a:sym typeface="Lato Black"/>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Lato Light"/>
                <a:ea typeface="Lato Light"/>
                <a:cs typeface="Lato Light"/>
                <a:sym typeface="Lato Light"/>
              </a:rPr>
              <a:t>Group members that make up groups</a:t>
            </a:r>
            <a:endParaRPr sz="1200">
              <a:solidFill>
                <a:srgbClr val="434343"/>
              </a:solidFill>
              <a:latin typeface="Lato Light"/>
              <a:ea typeface="Lato Light"/>
              <a:cs typeface="Lato Light"/>
              <a:sym typeface="Lato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2"/>
              </a:solidFill>
              <a:latin typeface="Lato Light"/>
              <a:ea typeface="Lato Light"/>
              <a:cs typeface="Lato Light"/>
              <a:sym typeface="Lato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Lato Black"/>
                <a:ea typeface="Lato Black"/>
                <a:cs typeface="Lato Black"/>
                <a:sym typeface="Lato Black"/>
              </a:rPr>
              <a:t>venue_</a:t>
            </a:r>
            <a:endParaRPr>
              <a:solidFill>
                <a:schemeClr val="dk2"/>
              </a:solidFill>
              <a:latin typeface="Lato Black"/>
              <a:ea typeface="Lato Black"/>
              <a:cs typeface="Lato Black"/>
              <a:sym typeface="Lato Black"/>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Lato Light"/>
                <a:ea typeface="Lato Light"/>
                <a:cs typeface="Lato Light"/>
                <a:sym typeface="Lato Light"/>
              </a:rPr>
              <a:t>Where groups meet</a:t>
            </a:r>
            <a:endParaRPr sz="1200">
              <a:solidFill>
                <a:srgbClr val="434343"/>
              </a:solidFill>
              <a:latin typeface="Lato Black"/>
              <a:ea typeface="Lato Black"/>
              <a:cs typeface="Lato Black"/>
              <a:sym typeface="Lato Black"/>
            </a:endParaRPr>
          </a:p>
          <a:p>
            <a:pPr indent="0" lvl="0" marL="0" rtl="0" algn="l">
              <a:lnSpc>
                <a:spcPct val="100000"/>
              </a:lnSpc>
              <a:spcBef>
                <a:spcPts val="0"/>
              </a:spcBef>
              <a:spcAft>
                <a:spcPts val="0"/>
              </a:spcAft>
              <a:buNone/>
            </a:pPr>
            <a:r>
              <a:t/>
            </a:r>
            <a:endParaRPr>
              <a:solidFill>
                <a:srgbClr val="454545"/>
              </a:solidFill>
              <a:latin typeface="Lato Black"/>
              <a:ea typeface="Lato Black"/>
              <a:cs typeface="Lato Black"/>
              <a:sym typeface="Lato Black"/>
            </a:endParaRPr>
          </a:p>
          <a:p>
            <a:pPr indent="0" lvl="0" marL="0" rtl="0" algn="l">
              <a:lnSpc>
                <a:spcPct val="115000"/>
              </a:lnSpc>
              <a:spcBef>
                <a:spcPts val="0"/>
              </a:spcBef>
              <a:spcAft>
                <a:spcPts val="0"/>
              </a:spcAft>
              <a:buNone/>
            </a:pPr>
            <a:r>
              <a:rPr lang="en">
                <a:solidFill>
                  <a:srgbClr val="454545"/>
                </a:solidFill>
                <a:latin typeface="Lato Black"/>
                <a:ea typeface="Lato Black"/>
                <a:cs typeface="Lato Black"/>
                <a:sym typeface="Lato Black"/>
              </a:rPr>
              <a:t>event</a:t>
            </a:r>
            <a:endParaRPr>
              <a:solidFill>
                <a:srgbClr val="454545"/>
              </a:solidFill>
              <a:latin typeface="Lato Black"/>
              <a:ea typeface="Lato Black"/>
              <a:cs typeface="Lato Black"/>
              <a:sym typeface="Lato Black"/>
            </a:endParaRPr>
          </a:p>
          <a:p>
            <a:pPr indent="0" lvl="0" marL="0" rtl="0" algn="l">
              <a:lnSpc>
                <a:spcPct val="115000"/>
              </a:lnSpc>
              <a:spcBef>
                <a:spcPts val="0"/>
              </a:spcBef>
              <a:spcAft>
                <a:spcPts val="0"/>
              </a:spcAft>
              <a:buNone/>
            </a:pPr>
            <a:r>
              <a:rPr lang="en" sz="1200">
                <a:solidFill>
                  <a:srgbClr val="434343"/>
                </a:solidFill>
                <a:latin typeface="Lato Light"/>
                <a:ea typeface="Lato Light"/>
                <a:cs typeface="Lato Light"/>
                <a:sym typeface="Lato Light"/>
              </a:rPr>
              <a:t>Events that groups put on</a:t>
            </a:r>
            <a:endParaRPr sz="1200">
              <a:solidFill>
                <a:srgbClr val="434343"/>
              </a:solidFill>
              <a:latin typeface="Lato Light"/>
              <a:ea typeface="Lato Light"/>
              <a:cs typeface="Lato Light"/>
              <a:sym typeface="Lato Light"/>
            </a:endParaRPr>
          </a:p>
          <a:p>
            <a:pPr indent="457200" lvl="0" marL="457200" rtl="0" algn="l">
              <a:lnSpc>
                <a:spcPct val="100000"/>
              </a:lnSpc>
              <a:spcBef>
                <a:spcPts val="0"/>
              </a:spcBef>
              <a:spcAft>
                <a:spcPts val="0"/>
              </a:spcAft>
              <a:buClr>
                <a:schemeClr val="dk1"/>
              </a:buClr>
              <a:buSzPts val="1100"/>
              <a:buFont typeface="Arial"/>
              <a:buNone/>
            </a:pPr>
            <a:r>
              <a:t/>
            </a:r>
            <a:endParaRPr>
              <a:solidFill>
                <a:srgbClr val="454545"/>
              </a:solidFill>
              <a:latin typeface="Lato Light"/>
              <a:ea typeface="Lato Light"/>
              <a:cs typeface="Lato Light"/>
              <a:sym typeface="Lato Light"/>
            </a:endParaRPr>
          </a:p>
          <a:p>
            <a:pPr indent="0" lvl="0" marL="0" rtl="0" algn="l">
              <a:lnSpc>
                <a:spcPct val="115000"/>
              </a:lnSpc>
              <a:spcBef>
                <a:spcPts val="0"/>
              </a:spcBef>
              <a:spcAft>
                <a:spcPts val="0"/>
              </a:spcAft>
              <a:buNone/>
            </a:pPr>
            <a:r>
              <a:rPr lang="en">
                <a:solidFill>
                  <a:srgbClr val="454545"/>
                </a:solidFill>
                <a:latin typeface="Lato Black"/>
                <a:ea typeface="Lato Black"/>
                <a:cs typeface="Lato Black"/>
                <a:sym typeface="Lato Black"/>
              </a:rPr>
              <a:t>category</a:t>
            </a:r>
            <a:endParaRPr>
              <a:solidFill>
                <a:srgbClr val="454545"/>
              </a:solidFill>
              <a:latin typeface="Lato Black"/>
              <a:ea typeface="Lato Black"/>
              <a:cs typeface="Lato Black"/>
              <a:sym typeface="Lato Black"/>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Lato Light"/>
                <a:ea typeface="Lato Light"/>
                <a:cs typeface="Lato Light"/>
                <a:sym typeface="Lato Light"/>
              </a:rPr>
              <a:t>Different categories of groups</a:t>
            </a:r>
            <a:endParaRPr sz="1200">
              <a:solidFill>
                <a:srgbClr val="434343"/>
              </a:solidFill>
              <a:latin typeface="Lato Light"/>
              <a:ea typeface="Lato Light"/>
              <a:cs typeface="Lato Light"/>
              <a:sym typeface="Lato Light"/>
            </a:endParaRPr>
          </a:p>
          <a:p>
            <a:pPr indent="457200" lvl="0" marL="457200" rtl="0" algn="l">
              <a:lnSpc>
                <a:spcPct val="115000"/>
              </a:lnSpc>
              <a:spcBef>
                <a:spcPts val="0"/>
              </a:spcBef>
              <a:spcAft>
                <a:spcPts val="0"/>
              </a:spcAft>
              <a:buClr>
                <a:schemeClr val="dk1"/>
              </a:buClr>
              <a:buSzPts val="1100"/>
              <a:buFont typeface="Arial"/>
              <a:buNone/>
            </a:pPr>
            <a:r>
              <a:rPr lang="en">
                <a:solidFill>
                  <a:srgbClr val="454545"/>
                </a:solidFill>
                <a:latin typeface="Lato Light"/>
                <a:ea typeface="Lato Light"/>
                <a:cs typeface="Lato Light"/>
                <a:sym typeface="Lato Light"/>
              </a:rPr>
              <a:t> </a:t>
            </a:r>
            <a:endParaRPr>
              <a:solidFill>
                <a:srgbClr val="454545"/>
              </a:solidFill>
              <a:latin typeface="Lato Light"/>
              <a:ea typeface="Lato Light"/>
              <a:cs typeface="Lato Light"/>
              <a:sym typeface="Lato Light"/>
            </a:endParaRPr>
          </a:p>
          <a:p>
            <a:pPr indent="0" lvl="0" marL="0" rtl="0" algn="l">
              <a:lnSpc>
                <a:spcPct val="115000"/>
              </a:lnSpc>
              <a:spcBef>
                <a:spcPts val="0"/>
              </a:spcBef>
              <a:spcAft>
                <a:spcPts val="0"/>
              </a:spcAft>
              <a:buNone/>
            </a:pPr>
            <a:r>
              <a:rPr lang="en">
                <a:solidFill>
                  <a:srgbClr val="454545"/>
                </a:solidFill>
                <a:latin typeface="Lato Black"/>
                <a:ea typeface="Lato Black"/>
                <a:cs typeface="Lato Black"/>
                <a:sym typeface="Lato Black"/>
              </a:rPr>
              <a:t>city</a:t>
            </a:r>
            <a:endParaRPr>
              <a:solidFill>
                <a:srgbClr val="454545"/>
              </a:solidFill>
              <a:latin typeface="Lato Black"/>
              <a:ea typeface="Lato Black"/>
              <a:cs typeface="Lato Black"/>
              <a:sym typeface="Lato Black"/>
            </a:endParaRPr>
          </a:p>
          <a:p>
            <a:pPr indent="0" lvl="0" marL="0" rtl="0" algn="l">
              <a:lnSpc>
                <a:spcPct val="115000"/>
              </a:lnSpc>
              <a:spcBef>
                <a:spcPts val="0"/>
              </a:spcBef>
              <a:spcAft>
                <a:spcPts val="0"/>
              </a:spcAft>
              <a:buClr>
                <a:schemeClr val="dk1"/>
              </a:buClr>
              <a:buSzPts val="1100"/>
              <a:buFont typeface="Arial"/>
              <a:buNone/>
            </a:pPr>
            <a:r>
              <a:rPr lang="en" sz="1200">
                <a:solidFill>
                  <a:srgbClr val="434343"/>
                </a:solidFill>
                <a:latin typeface="Lato Light"/>
                <a:ea typeface="Lato Light"/>
                <a:cs typeface="Lato Light"/>
                <a:sym typeface="Lato Light"/>
              </a:rPr>
              <a:t>Information about cities that host groups</a:t>
            </a:r>
            <a:endParaRPr sz="1200">
              <a:solidFill>
                <a:srgbClr val="434343"/>
              </a:solidFill>
            </a:endParaRPr>
          </a:p>
        </p:txBody>
      </p:sp>
      <p:grpSp>
        <p:nvGrpSpPr>
          <p:cNvPr id="197" name="Google Shape;197;p40"/>
          <p:cNvGrpSpPr/>
          <p:nvPr/>
        </p:nvGrpSpPr>
        <p:grpSpPr>
          <a:xfrm>
            <a:off x="3607024" y="796018"/>
            <a:ext cx="458700" cy="458700"/>
            <a:chOff x="3454624" y="614341"/>
            <a:chExt cx="458700" cy="458700"/>
          </a:xfrm>
        </p:grpSpPr>
        <p:sp>
          <p:nvSpPr>
            <p:cNvPr id="198" name="Google Shape;198;p40"/>
            <p:cNvSpPr/>
            <p:nvPr/>
          </p:nvSpPr>
          <p:spPr>
            <a:xfrm>
              <a:off x="3454624" y="614341"/>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0"/>
            <p:cNvSpPr txBox="1"/>
            <p:nvPr/>
          </p:nvSpPr>
          <p:spPr>
            <a:xfrm>
              <a:off x="3532707" y="643624"/>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1</a:t>
              </a:r>
              <a:endParaRPr>
                <a:solidFill>
                  <a:srgbClr val="FFFFFF"/>
                </a:solidFill>
                <a:latin typeface="Lato Black"/>
                <a:ea typeface="Lato Black"/>
                <a:cs typeface="Lato Black"/>
                <a:sym typeface="Lato Black"/>
              </a:endParaRPr>
            </a:p>
          </p:txBody>
        </p:sp>
      </p:grpSp>
      <p:grpSp>
        <p:nvGrpSpPr>
          <p:cNvPr id="200" name="Google Shape;200;p40"/>
          <p:cNvGrpSpPr/>
          <p:nvPr/>
        </p:nvGrpSpPr>
        <p:grpSpPr>
          <a:xfrm>
            <a:off x="3607024" y="1457652"/>
            <a:ext cx="458700" cy="458700"/>
            <a:chOff x="3454624" y="1307216"/>
            <a:chExt cx="458700" cy="458700"/>
          </a:xfrm>
        </p:grpSpPr>
        <p:sp>
          <p:nvSpPr>
            <p:cNvPr id="201" name="Google Shape;201;p40"/>
            <p:cNvSpPr/>
            <p:nvPr/>
          </p:nvSpPr>
          <p:spPr>
            <a:xfrm>
              <a:off x="3454624" y="1307216"/>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0"/>
            <p:cNvSpPr txBox="1"/>
            <p:nvPr/>
          </p:nvSpPr>
          <p:spPr>
            <a:xfrm>
              <a:off x="3532707" y="1336499"/>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2</a:t>
              </a:r>
              <a:endParaRPr>
                <a:solidFill>
                  <a:srgbClr val="FFFFFF"/>
                </a:solidFill>
                <a:latin typeface="Lato Black"/>
                <a:ea typeface="Lato Black"/>
                <a:cs typeface="Lato Black"/>
                <a:sym typeface="Lato Black"/>
              </a:endParaRPr>
            </a:p>
          </p:txBody>
        </p:sp>
      </p:grpSp>
      <p:grpSp>
        <p:nvGrpSpPr>
          <p:cNvPr id="203" name="Google Shape;203;p40"/>
          <p:cNvGrpSpPr/>
          <p:nvPr/>
        </p:nvGrpSpPr>
        <p:grpSpPr>
          <a:xfrm>
            <a:off x="3607024" y="2119287"/>
            <a:ext cx="458700" cy="458700"/>
            <a:chOff x="3454624" y="2000091"/>
            <a:chExt cx="458700" cy="458700"/>
          </a:xfrm>
        </p:grpSpPr>
        <p:sp>
          <p:nvSpPr>
            <p:cNvPr id="204" name="Google Shape;204;p40"/>
            <p:cNvSpPr/>
            <p:nvPr/>
          </p:nvSpPr>
          <p:spPr>
            <a:xfrm>
              <a:off x="3454624" y="2000091"/>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0"/>
            <p:cNvSpPr txBox="1"/>
            <p:nvPr/>
          </p:nvSpPr>
          <p:spPr>
            <a:xfrm>
              <a:off x="3532707" y="2029374"/>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3</a:t>
              </a:r>
              <a:endParaRPr>
                <a:solidFill>
                  <a:srgbClr val="FFFFFF"/>
                </a:solidFill>
                <a:latin typeface="Lato Black"/>
                <a:ea typeface="Lato Black"/>
                <a:cs typeface="Lato Black"/>
                <a:sym typeface="Lato Black"/>
              </a:endParaRPr>
            </a:p>
          </p:txBody>
        </p:sp>
      </p:grpSp>
      <p:grpSp>
        <p:nvGrpSpPr>
          <p:cNvPr id="206" name="Google Shape;206;p40"/>
          <p:cNvGrpSpPr/>
          <p:nvPr/>
        </p:nvGrpSpPr>
        <p:grpSpPr>
          <a:xfrm>
            <a:off x="3607024" y="2780922"/>
            <a:ext cx="458700" cy="458700"/>
            <a:chOff x="3454624" y="2634416"/>
            <a:chExt cx="458700" cy="458700"/>
          </a:xfrm>
        </p:grpSpPr>
        <p:sp>
          <p:nvSpPr>
            <p:cNvPr id="207" name="Google Shape;207;p40"/>
            <p:cNvSpPr/>
            <p:nvPr/>
          </p:nvSpPr>
          <p:spPr>
            <a:xfrm>
              <a:off x="3454624" y="2634416"/>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0"/>
            <p:cNvSpPr txBox="1"/>
            <p:nvPr/>
          </p:nvSpPr>
          <p:spPr>
            <a:xfrm>
              <a:off x="3532707" y="2663699"/>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4</a:t>
              </a:r>
              <a:endParaRPr>
                <a:solidFill>
                  <a:srgbClr val="FFFFFF"/>
                </a:solidFill>
                <a:latin typeface="Lato Black"/>
                <a:ea typeface="Lato Black"/>
                <a:cs typeface="Lato Black"/>
                <a:sym typeface="Lato Black"/>
              </a:endParaRPr>
            </a:p>
          </p:txBody>
        </p:sp>
      </p:grpSp>
      <p:grpSp>
        <p:nvGrpSpPr>
          <p:cNvPr id="209" name="Google Shape;209;p40"/>
          <p:cNvGrpSpPr/>
          <p:nvPr/>
        </p:nvGrpSpPr>
        <p:grpSpPr>
          <a:xfrm>
            <a:off x="3607024" y="3442556"/>
            <a:ext cx="458700" cy="458700"/>
            <a:chOff x="3454624" y="3268741"/>
            <a:chExt cx="458700" cy="458700"/>
          </a:xfrm>
        </p:grpSpPr>
        <p:sp>
          <p:nvSpPr>
            <p:cNvPr id="210" name="Google Shape;210;p40"/>
            <p:cNvSpPr/>
            <p:nvPr/>
          </p:nvSpPr>
          <p:spPr>
            <a:xfrm>
              <a:off x="3454624" y="3268741"/>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0"/>
            <p:cNvSpPr txBox="1"/>
            <p:nvPr/>
          </p:nvSpPr>
          <p:spPr>
            <a:xfrm>
              <a:off x="3532707" y="3298024"/>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5</a:t>
              </a:r>
              <a:endParaRPr>
                <a:solidFill>
                  <a:srgbClr val="FFFFFF"/>
                </a:solidFill>
                <a:latin typeface="Lato Black"/>
                <a:ea typeface="Lato Black"/>
                <a:cs typeface="Lato Black"/>
                <a:sym typeface="Lato Black"/>
              </a:endParaRPr>
            </a:p>
          </p:txBody>
        </p:sp>
      </p:grpSp>
      <p:grpSp>
        <p:nvGrpSpPr>
          <p:cNvPr id="212" name="Google Shape;212;p40"/>
          <p:cNvGrpSpPr/>
          <p:nvPr/>
        </p:nvGrpSpPr>
        <p:grpSpPr>
          <a:xfrm>
            <a:off x="3607024" y="4104191"/>
            <a:ext cx="458700" cy="458700"/>
            <a:chOff x="3454624" y="3951791"/>
            <a:chExt cx="458700" cy="458700"/>
          </a:xfrm>
        </p:grpSpPr>
        <p:sp>
          <p:nvSpPr>
            <p:cNvPr id="213" name="Google Shape;213;p40"/>
            <p:cNvSpPr/>
            <p:nvPr/>
          </p:nvSpPr>
          <p:spPr>
            <a:xfrm>
              <a:off x="3454624" y="3951791"/>
              <a:ext cx="458700" cy="458700"/>
            </a:xfrm>
            <a:prstGeom prst="ellipse">
              <a:avLst/>
            </a:prstGeom>
            <a:solidFill>
              <a:srgbClr val="FC5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txBox="1"/>
            <p:nvPr/>
          </p:nvSpPr>
          <p:spPr>
            <a:xfrm>
              <a:off x="3532707" y="3981074"/>
              <a:ext cx="361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Black"/>
                  <a:ea typeface="Lato Black"/>
                  <a:cs typeface="Lato Black"/>
                  <a:sym typeface="Lato Black"/>
                </a:rPr>
                <a:t>6</a:t>
              </a:r>
              <a:endParaRPr>
                <a:solidFill>
                  <a:srgbClr val="FFFFFF"/>
                </a:solidFill>
                <a:latin typeface="Lato Black"/>
                <a:ea typeface="Lato Black"/>
                <a:cs typeface="Lato Black"/>
                <a:sym typeface="Lato Black"/>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The core part of LetsMeet are the groups. The grp table contains information about the groups that use LetsMeet to network.</a:t>
            </a:r>
            <a:r>
              <a:rPr lang="en">
                <a:solidFill>
                  <a:srgbClr val="434343"/>
                </a:solidFill>
                <a:latin typeface="Lato Light"/>
                <a:ea typeface="Lato Light"/>
                <a:cs typeface="Lato Light"/>
                <a:sym typeface="Lato Light"/>
              </a:rPr>
              <a:t> Our groups cover a huge range of topics such as animal rights, backgammon, kayaking, and dachshund.</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group_id, category_id, city_id, created, description, join_mode, group_name, rating, visibility, members, who.</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rPr lang="en">
                <a:solidFill>
                  <a:srgbClr val="434343"/>
                </a:solidFill>
                <a:latin typeface="Lato Light"/>
                <a:ea typeface="Lato Light"/>
                <a:cs typeface="Lato Light"/>
                <a:sym typeface="Lato Light"/>
              </a:rPr>
              <a:t>Notes - </a:t>
            </a:r>
            <a:r>
              <a:rPr lang="en">
                <a:solidFill>
                  <a:srgbClr val="434343"/>
                </a:solidFill>
                <a:latin typeface="Lato Light"/>
                <a:ea typeface="Lato Light"/>
                <a:cs typeface="Lato Light"/>
                <a:sym typeface="Lato Light"/>
              </a:rPr>
              <a:t>There are more groups than we can keep track of. That’s why we need you!</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20" name="Google Shape;220;p41"/>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grp</a:t>
            </a:r>
            <a:endParaRPr sz="2400">
              <a:solidFill>
                <a:srgbClr val="434343"/>
              </a:solidFill>
              <a:latin typeface="Lato Black"/>
              <a:ea typeface="Lato Black"/>
              <a:cs typeface="Lato Black"/>
              <a:sym typeface="Lato Black"/>
            </a:endParaRPr>
          </a:p>
        </p:txBody>
      </p:sp>
      <p:pic>
        <p:nvPicPr>
          <p:cNvPr descr="A sample of the grp table showing all the first 6 rows of the first 7 columns. " id="221" name="Google Shape;221;p41"/>
          <p:cNvPicPr preferRelativeResize="0"/>
          <p:nvPr/>
        </p:nvPicPr>
        <p:blipFill>
          <a:blip r:embed="rId3">
            <a:alphaModFix/>
          </a:blip>
          <a:stretch>
            <a:fillRect/>
          </a:stretch>
        </p:blipFill>
        <p:spPr>
          <a:xfrm>
            <a:off x="245050" y="3242125"/>
            <a:ext cx="8753549" cy="113842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The grp_member table contains data on individual members. Each row lists one member and one group. So members in multiple groups appear multiple times. Most members are based in the New York, Chicago, and San Francisco areas, but they come from all over the world.</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member_id, city, country, hometown, joined, member_name, member_status, visited, group_id.</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rPr lang="en">
                <a:solidFill>
                  <a:srgbClr val="434343"/>
                </a:solidFill>
                <a:latin typeface="Lato Light"/>
                <a:ea typeface="Lato Light"/>
                <a:cs typeface="Lato Light"/>
                <a:sym typeface="Lato Light"/>
              </a:rPr>
              <a:t>Notes - Members do not belong to LetsMeet. Members belong to groups. Technically groups do not belong to LetsMeet either. Membership comes from LetsMeet networking. </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27" name="Google Shape;227;p42"/>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grp_member</a:t>
            </a:r>
            <a:endParaRPr sz="2400">
              <a:solidFill>
                <a:srgbClr val="434343"/>
              </a:solidFill>
              <a:latin typeface="Lato Black"/>
              <a:ea typeface="Lato Black"/>
              <a:cs typeface="Lato Black"/>
              <a:sym typeface="Lato Black"/>
            </a:endParaRPr>
          </a:p>
        </p:txBody>
      </p:sp>
      <p:pic>
        <p:nvPicPr>
          <p:cNvPr descr="A sample of the grp_member table showing 6 rows from all 9 columns. " id="228" name="Google Shape;228;p42"/>
          <p:cNvPicPr preferRelativeResize="0"/>
          <p:nvPr/>
        </p:nvPicPr>
        <p:blipFill>
          <a:blip r:embed="rId3">
            <a:alphaModFix/>
          </a:blip>
          <a:stretch>
            <a:fillRect/>
          </a:stretch>
        </p:blipFill>
        <p:spPr>
          <a:xfrm>
            <a:off x="304800" y="3342850"/>
            <a:ext cx="8485927" cy="12560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Events are what the members gather for. This table contains the most columns. Included are text descriptions, waitlist information, rsvp information, urls, and more.</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event_id, created, description, duration, event_url, group_id, headcount, how_to_find_us, maybe_rsvp_count, event_name, photo_url, rsvp_limit, event_status, event time, updated, utc_offset, venue_id, visibility, waitlist_count, why, yes_rsvp_count.</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Notes - Some of these columns may be extraneous.</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34" name="Google Shape;234;p43"/>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event</a:t>
            </a:r>
            <a:endParaRPr sz="2400">
              <a:solidFill>
                <a:srgbClr val="434343"/>
              </a:solidFill>
              <a:latin typeface="Lato Black"/>
              <a:ea typeface="Lato Black"/>
              <a:cs typeface="Lato Black"/>
              <a:sym typeface="Lato Black"/>
            </a:endParaRPr>
          </a:p>
        </p:txBody>
      </p:sp>
      <p:pic>
        <p:nvPicPr>
          <p:cNvPr descr="A sample from the event table showing 6 rows from the first 7 columns. " id="235" name="Google Shape;235;p43"/>
          <p:cNvPicPr preferRelativeResize="0"/>
          <p:nvPr/>
        </p:nvPicPr>
        <p:blipFill>
          <a:blip r:embed="rId3">
            <a:alphaModFix/>
          </a:blip>
          <a:stretch>
            <a:fillRect/>
          </a:stretch>
        </p:blipFill>
        <p:spPr>
          <a:xfrm>
            <a:off x="192750" y="3276250"/>
            <a:ext cx="8638852" cy="111652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4"/>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This table contains data on the venues that host LetsMeet events. Standard information like latitude and longitude along with the address are provided.</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venue_id, address_1, address_2, city, country, distance, lat, localized_country_name, lon, venue_name, phone, state, zip, RAND() DOUBLE.</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Notes - We often get requests about venues from group organizers.</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41" name="Google Shape;241;p44"/>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venue_</a:t>
            </a:r>
            <a:endParaRPr sz="2400">
              <a:solidFill>
                <a:srgbClr val="434343"/>
              </a:solidFill>
              <a:latin typeface="Lato Black"/>
              <a:ea typeface="Lato Black"/>
              <a:cs typeface="Lato Black"/>
              <a:sym typeface="Lato Black"/>
            </a:endParaRPr>
          </a:p>
        </p:txBody>
      </p:sp>
      <p:pic>
        <p:nvPicPr>
          <p:cNvPr descr="A sample from the venue_ table showing 6 rows from the first 10 columns. " id="242" name="Google Shape;242;p44"/>
          <p:cNvPicPr preferRelativeResize="0"/>
          <p:nvPr/>
        </p:nvPicPr>
        <p:blipFill>
          <a:blip r:embed="rId3">
            <a:alphaModFix/>
          </a:blip>
          <a:stretch>
            <a:fillRect/>
          </a:stretch>
        </p:blipFill>
        <p:spPr>
          <a:xfrm>
            <a:off x="142025" y="3195050"/>
            <a:ext cx="8836274" cy="11517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5"/>
          <p:cNvSpPr txBox="1"/>
          <p:nvPr/>
        </p:nvSpPr>
        <p:spPr>
          <a:xfrm>
            <a:off x="396500" y="10515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We organize our groups into the following categories: Arts &amp; Culture, Career &amp; Business, Cars &amp; Motorcycles, Community &amp; Environment, Dancing, Hobbies &amp; Crafts, Language &amp; Ethnic Identity, Lifestyle, Book Clubs, Movies &amp; Film, Music, New Age &amp; Spirituality, Outdoor &amp; Adventure, Paranormal, Parents &amp; Family, Pets &amp; Animals, Photography, Religion &amp; Beliefs, Sci-Fi &amp; Fantasy, Singles, Socializing, Sports and Recreation, Support, Tech, Writing.</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category_id, category_name, shortname, sort_name.</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This table is the shortest and easiest to make sense of.</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48" name="Google Shape;248;p45"/>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category</a:t>
            </a:r>
            <a:endParaRPr sz="2400">
              <a:solidFill>
                <a:srgbClr val="434343"/>
              </a:solidFill>
              <a:latin typeface="Lato Black"/>
              <a:ea typeface="Lato Black"/>
              <a:cs typeface="Lato Black"/>
              <a:sym typeface="Lato Black"/>
            </a:endParaRPr>
          </a:p>
        </p:txBody>
      </p:sp>
      <p:pic>
        <p:nvPicPr>
          <p:cNvPr descr="A sample from the category table showing 6 rows from all 4 columns. " id="249" name="Google Shape;249;p45"/>
          <p:cNvPicPr preferRelativeResize="0"/>
          <p:nvPr/>
        </p:nvPicPr>
        <p:blipFill>
          <a:blip r:embed="rId3">
            <a:alphaModFix/>
          </a:blip>
          <a:stretch>
            <a:fillRect/>
          </a:stretch>
        </p:blipFill>
        <p:spPr>
          <a:xfrm>
            <a:off x="1455700" y="3333575"/>
            <a:ext cx="5843500" cy="15565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Lato Light"/>
                <a:ea typeface="Lato Light"/>
                <a:cs typeface="Lato Light"/>
                <a:sym typeface="Lato Light"/>
              </a:rPr>
              <a:t>This table contains information about the cities where LetsMeet groups and members gather. In addition to state, zip, country, and latitude/longitude, a column member_count displays the number of members per city.</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Columns: city_id, city, state, zip, country, localized_country_name, distance, longitude, latitude, member_count, ranking.</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lang="en">
                <a:solidFill>
                  <a:srgbClr val="434343"/>
                </a:solidFill>
                <a:latin typeface="Lato Light"/>
                <a:ea typeface="Lato Light"/>
                <a:cs typeface="Lato Light"/>
                <a:sym typeface="Lato Light"/>
              </a:rPr>
              <a:t>Notes - The city table could use a little cleaning.</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t/>
            </a:r>
            <a:endParaRPr>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a:solidFill>
                <a:srgbClr val="434343"/>
              </a:solidFill>
              <a:latin typeface="Lato Light"/>
              <a:ea typeface="Lato Light"/>
              <a:cs typeface="Lato Light"/>
              <a:sym typeface="Lato Light"/>
            </a:endParaRPr>
          </a:p>
        </p:txBody>
      </p:sp>
      <p:sp>
        <p:nvSpPr>
          <p:cNvPr id="255" name="Google Shape;255;p46"/>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city</a:t>
            </a:r>
            <a:endParaRPr sz="2400">
              <a:solidFill>
                <a:srgbClr val="434343"/>
              </a:solidFill>
              <a:latin typeface="Lato Black"/>
              <a:ea typeface="Lato Black"/>
              <a:cs typeface="Lato Black"/>
              <a:sym typeface="Lato Black"/>
            </a:endParaRPr>
          </a:p>
        </p:txBody>
      </p:sp>
      <p:pic>
        <p:nvPicPr>
          <p:cNvPr descr="A sample from the city table showing 6 rows from all 11 columns. " id="256" name="Google Shape;256;p46"/>
          <p:cNvPicPr preferRelativeResize="0"/>
          <p:nvPr/>
        </p:nvPicPr>
        <p:blipFill>
          <a:blip r:embed="rId3">
            <a:alphaModFix/>
          </a:blip>
          <a:stretch>
            <a:fillRect/>
          </a:stretch>
        </p:blipFill>
        <p:spPr>
          <a:xfrm>
            <a:off x="336799" y="3317100"/>
            <a:ext cx="8418302" cy="1244800"/>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nvSpPr>
        <p:spPr>
          <a:xfrm>
            <a:off x="396500" y="1127725"/>
            <a:ext cx="7469400" cy="13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34343"/>
                </a:solidFill>
                <a:latin typeface="Lato Light"/>
                <a:ea typeface="Lato Light"/>
                <a:cs typeface="Lato Light"/>
                <a:sym typeface="Lato Light"/>
              </a:rPr>
              <a:t>We’re excited to finally have someone who can analyze the data to gain new insights and drive business decisions. Since we are growing rapidly, this role will become increasingly important. Your role will include the following:</a:t>
            </a:r>
            <a:endParaRPr sz="1600">
              <a:solidFill>
                <a:srgbClr val="434343"/>
              </a:solidFill>
              <a:latin typeface="Lato Light"/>
              <a:ea typeface="Lato Light"/>
              <a:cs typeface="Lato Light"/>
              <a:sym typeface="Lato Light"/>
            </a:endParaRPr>
          </a:p>
          <a:p>
            <a:pPr indent="-330200" lvl="0" marL="457200" rtl="0" algn="l">
              <a:lnSpc>
                <a:spcPct val="115000"/>
              </a:lnSpc>
              <a:spcBef>
                <a:spcPts val="160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Respond to sales requests</a:t>
            </a:r>
            <a:endParaRPr sz="1600">
              <a:solidFill>
                <a:srgbClr val="434343"/>
              </a:solidFill>
              <a:latin typeface="Lato Light"/>
              <a:ea typeface="Lato Light"/>
              <a:cs typeface="Lato Light"/>
              <a:sym typeface="Lato Light"/>
            </a:endParaRPr>
          </a:p>
          <a:p>
            <a:pPr indent="-330200" lvl="0" marL="457200" rtl="0" algn="l">
              <a:lnSpc>
                <a:spcPct val="115000"/>
              </a:lnSpc>
              <a:spcBef>
                <a:spcPts val="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Respond to engineering requests</a:t>
            </a:r>
            <a:endParaRPr sz="1600">
              <a:solidFill>
                <a:srgbClr val="434343"/>
              </a:solidFill>
              <a:latin typeface="Lato Light"/>
              <a:ea typeface="Lato Light"/>
              <a:cs typeface="Lato Light"/>
              <a:sym typeface="Lato Light"/>
            </a:endParaRPr>
          </a:p>
          <a:p>
            <a:pPr indent="-330200" lvl="0" marL="457200" rtl="0" algn="l">
              <a:lnSpc>
                <a:spcPct val="115000"/>
              </a:lnSpc>
              <a:spcBef>
                <a:spcPts val="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Respond to Evelyn (CEO) requests</a:t>
            </a:r>
            <a:endParaRPr sz="1600">
              <a:solidFill>
                <a:srgbClr val="434343"/>
              </a:solidFill>
              <a:latin typeface="Lato Light"/>
              <a:ea typeface="Lato Light"/>
              <a:cs typeface="Lato Light"/>
              <a:sym typeface="Lato Light"/>
            </a:endParaRPr>
          </a:p>
          <a:p>
            <a:pPr indent="-330200" lvl="0" marL="457200" rtl="0" algn="l">
              <a:lnSpc>
                <a:spcPct val="115000"/>
              </a:lnSpc>
              <a:spcBef>
                <a:spcPts val="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Analyze data for insights</a:t>
            </a:r>
            <a:endParaRPr sz="1600">
              <a:solidFill>
                <a:srgbClr val="434343"/>
              </a:solidFill>
              <a:latin typeface="Lato Light"/>
              <a:ea typeface="Lato Light"/>
              <a:cs typeface="Lato Light"/>
              <a:sym typeface="Lato Light"/>
            </a:endParaRPr>
          </a:p>
          <a:p>
            <a:pPr indent="-330200" lvl="0" marL="457200" rtl="0" algn="l">
              <a:lnSpc>
                <a:spcPct val="115000"/>
              </a:lnSpc>
              <a:spcBef>
                <a:spcPts val="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Improve database structure</a:t>
            </a:r>
            <a:endParaRPr sz="1600">
              <a:solidFill>
                <a:srgbClr val="434343"/>
              </a:solidFill>
              <a:latin typeface="Lato Light"/>
              <a:ea typeface="Lato Light"/>
              <a:cs typeface="Lato Light"/>
              <a:sym typeface="Lato Light"/>
            </a:endParaRPr>
          </a:p>
          <a:p>
            <a:pPr indent="-330200" lvl="0" marL="457200" rtl="0" algn="l">
              <a:lnSpc>
                <a:spcPct val="115000"/>
              </a:lnSpc>
              <a:spcBef>
                <a:spcPts val="0"/>
              </a:spcBef>
              <a:spcAft>
                <a:spcPts val="0"/>
              </a:spcAft>
              <a:buClr>
                <a:srgbClr val="434343"/>
              </a:buClr>
              <a:buSzPts val="1600"/>
              <a:buFont typeface="Lato Light"/>
              <a:buChar char="●"/>
            </a:pPr>
            <a:r>
              <a:rPr lang="en" sz="1600">
                <a:solidFill>
                  <a:srgbClr val="434343"/>
                </a:solidFill>
                <a:latin typeface="Lato Light"/>
                <a:ea typeface="Lato Light"/>
                <a:cs typeface="Lato Light"/>
                <a:sym typeface="Lato Light"/>
              </a:rPr>
              <a:t>Write reports to summarize data</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0"/>
              </a:spcAft>
              <a:buNone/>
            </a:pPr>
            <a:r>
              <a:rPr lang="en" sz="1600">
                <a:solidFill>
                  <a:srgbClr val="434343"/>
                </a:solidFill>
                <a:latin typeface="Lato Light"/>
                <a:ea typeface="Lato Light"/>
                <a:cs typeface="Lato Light"/>
                <a:sym typeface="Lato Light"/>
              </a:rPr>
              <a:t>All requests will come from questions that we need a data analyst to answer!</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262" name="Google Shape;262;p47"/>
          <p:cNvSpPr txBox="1"/>
          <p:nvPr/>
        </p:nvSpPr>
        <p:spPr>
          <a:xfrm>
            <a:off x="39225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Your Role</a:t>
            </a:r>
            <a:endParaRPr sz="2400">
              <a:solidFill>
                <a:srgbClr val="434343"/>
              </a:solidFill>
              <a:latin typeface="Lato Black"/>
              <a:ea typeface="Lato Black"/>
              <a:cs typeface="Lato Black"/>
              <a:sym typeface="La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6" name="Shape 266"/>
        <p:cNvGrpSpPr/>
        <p:nvPr/>
      </p:nvGrpSpPr>
      <p:grpSpPr>
        <a:xfrm>
          <a:off x="0" y="0"/>
          <a:ext cx="0" cy="0"/>
          <a:chOff x="0" y="0"/>
          <a:chExt cx="0" cy="0"/>
        </a:xfrm>
      </p:grpSpPr>
      <p:sp>
        <p:nvSpPr>
          <p:cNvPr id="267" name="Google Shape;267;p48"/>
          <p:cNvSpPr txBox="1"/>
          <p:nvPr>
            <p:ph type="title"/>
          </p:nvPr>
        </p:nvSpPr>
        <p:spPr>
          <a:xfrm>
            <a:off x="817050" y="2021550"/>
            <a:ext cx="7509900" cy="5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lt1"/>
                </a:solidFill>
              </a:rPr>
              <a:t>Welcome to the team! </a:t>
            </a:r>
            <a:endParaRPr b="1" sz="4800">
              <a:solidFill>
                <a:schemeClr val="lt1"/>
              </a:solidFill>
            </a:endParaRPr>
          </a:p>
          <a:p>
            <a:pPr indent="0" lvl="0" marL="0" rtl="0" algn="l">
              <a:spcBef>
                <a:spcPts val="800"/>
              </a:spcBef>
              <a:spcAft>
                <a:spcPts val="0"/>
              </a:spcAft>
              <a:buNone/>
            </a:pPr>
            <a:r>
              <a:t/>
            </a:r>
            <a:endParaRPr/>
          </a:p>
        </p:txBody>
      </p:sp>
      <p:sp>
        <p:nvSpPr>
          <p:cNvPr id="268" name="Google Shape;268;p48"/>
          <p:cNvSpPr/>
          <p:nvPr/>
        </p:nvSpPr>
        <p:spPr>
          <a:xfrm>
            <a:off x="0" y="4381500"/>
            <a:ext cx="9144000" cy="76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48"/>
          <p:cNvPicPr preferRelativeResize="0"/>
          <p:nvPr/>
        </p:nvPicPr>
        <p:blipFill>
          <a:blip r:embed="rId3">
            <a:alphaModFix/>
          </a:blip>
          <a:stretch>
            <a:fillRect/>
          </a:stretch>
        </p:blipFill>
        <p:spPr>
          <a:xfrm>
            <a:off x="6772275" y="4521013"/>
            <a:ext cx="2247900" cy="48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1"/>
          <p:cNvSpPr txBox="1"/>
          <p:nvPr/>
        </p:nvSpPr>
        <p:spPr>
          <a:xfrm>
            <a:off x="396500" y="822925"/>
            <a:ext cx="74880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434343"/>
                </a:solidFill>
                <a:latin typeface="Lato Light"/>
                <a:ea typeface="Lato Light"/>
                <a:cs typeface="Lato Light"/>
                <a:sym typeface="Lato Light"/>
              </a:rPr>
              <a:t>LetsMeet</a:t>
            </a:r>
            <a:r>
              <a:rPr lang="en" sz="1600">
                <a:solidFill>
                  <a:srgbClr val="434343"/>
                </a:solidFill>
                <a:latin typeface="Lato Light"/>
                <a:ea typeface="Lato Light"/>
                <a:cs typeface="Lato Light"/>
                <a:sym typeface="Lato Light"/>
              </a:rPr>
              <a:t> is an online network for professionals and enthusiasts to meet up in real life with groups that share common interests.</a:t>
            </a:r>
            <a:endParaRPr b="1" sz="1600">
              <a:solidFill>
                <a:srgbClr val="434343"/>
              </a:solidFill>
              <a:latin typeface="Lato"/>
              <a:ea typeface="Lato"/>
              <a:cs typeface="Lato"/>
              <a:sym typeface="Lato"/>
            </a:endParaRPr>
          </a:p>
          <a:p>
            <a:pPr indent="0" lvl="0" marL="0" rtl="0" algn="l">
              <a:lnSpc>
                <a:spcPct val="115000"/>
              </a:lnSpc>
              <a:spcBef>
                <a:spcPts val="1600"/>
              </a:spcBef>
              <a:spcAft>
                <a:spcPts val="0"/>
              </a:spcAft>
              <a:buNone/>
            </a:pPr>
            <a:r>
              <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pic>
        <p:nvPicPr>
          <p:cNvPr id="124" name="Google Shape;124;p31"/>
          <p:cNvPicPr preferRelativeResize="0"/>
          <p:nvPr/>
        </p:nvPicPr>
        <p:blipFill>
          <a:blip r:embed="rId3">
            <a:alphaModFix/>
          </a:blip>
          <a:stretch>
            <a:fillRect/>
          </a:stretch>
        </p:blipFill>
        <p:spPr>
          <a:xfrm>
            <a:off x="3262750" y="1870875"/>
            <a:ext cx="2618499" cy="1745676"/>
          </a:xfrm>
          <a:prstGeom prst="rect">
            <a:avLst/>
          </a:prstGeom>
          <a:noFill/>
          <a:ln>
            <a:noFill/>
          </a:ln>
        </p:spPr>
      </p:pic>
      <p:sp>
        <p:nvSpPr>
          <p:cNvPr id="125" name="Google Shape;125;p31"/>
          <p:cNvSpPr txBox="1"/>
          <p:nvPr/>
        </p:nvSpPr>
        <p:spPr>
          <a:xfrm>
            <a:off x="472675" y="3664600"/>
            <a:ext cx="25734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434343"/>
                </a:solidFill>
                <a:latin typeface="Lato Light"/>
                <a:ea typeface="Lato Light"/>
                <a:cs typeface="Lato Light"/>
                <a:sym typeface="Lato Light"/>
              </a:rPr>
              <a:t>Discuss your favorite books together</a:t>
            </a:r>
            <a:endParaRPr sz="1600">
              <a:solidFill>
                <a:srgbClr val="434343"/>
              </a:solidFill>
              <a:latin typeface="Lato Light"/>
              <a:ea typeface="Lato Light"/>
              <a:cs typeface="Lato Light"/>
              <a:sym typeface="Lato Light"/>
            </a:endParaRPr>
          </a:p>
        </p:txBody>
      </p:sp>
      <p:sp>
        <p:nvSpPr>
          <p:cNvPr id="126" name="Google Shape;126;p31"/>
          <p:cNvSpPr txBox="1"/>
          <p:nvPr/>
        </p:nvSpPr>
        <p:spPr>
          <a:xfrm>
            <a:off x="3162500" y="3657850"/>
            <a:ext cx="28944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Lato Light"/>
                <a:ea typeface="Lato Light"/>
                <a:cs typeface="Lato Light"/>
                <a:sym typeface="Lato Light"/>
              </a:rPr>
              <a:t>Join a </a:t>
            </a:r>
            <a:r>
              <a:rPr lang="en">
                <a:solidFill>
                  <a:srgbClr val="434343"/>
                </a:solidFill>
                <a:latin typeface="Lato Light"/>
                <a:ea typeface="Lato Light"/>
                <a:cs typeface="Lato Light"/>
                <a:sym typeface="Lato Light"/>
              </a:rPr>
              <a:t>human-centered-design learning event</a:t>
            </a:r>
            <a:endParaRPr>
              <a:solidFill>
                <a:srgbClr val="434343"/>
              </a:solidFill>
              <a:latin typeface="Lato Light"/>
              <a:ea typeface="Lato Light"/>
              <a:cs typeface="Lato Light"/>
              <a:sym typeface="Lato Light"/>
            </a:endParaRPr>
          </a:p>
          <a:p>
            <a:pPr indent="0" lvl="0" marL="0" rtl="0" algn="l">
              <a:spcBef>
                <a:spcPts val="1600"/>
              </a:spcBef>
              <a:spcAft>
                <a:spcPts val="0"/>
              </a:spcAft>
              <a:buNone/>
            </a:pPr>
            <a:r>
              <a:t/>
            </a:r>
            <a:endParaRPr/>
          </a:p>
        </p:txBody>
      </p:sp>
      <p:pic>
        <p:nvPicPr>
          <p:cNvPr id="127" name="Google Shape;127;p31"/>
          <p:cNvPicPr preferRelativeResize="0"/>
          <p:nvPr/>
        </p:nvPicPr>
        <p:blipFill>
          <a:blip r:embed="rId4">
            <a:alphaModFix/>
          </a:blip>
          <a:stretch>
            <a:fillRect/>
          </a:stretch>
        </p:blipFill>
        <p:spPr>
          <a:xfrm>
            <a:off x="511200" y="1870875"/>
            <a:ext cx="2618499" cy="1745674"/>
          </a:xfrm>
          <a:prstGeom prst="rect">
            <a:avLst/>
          </a:prstGeom>
          <a:noFill/>
          <a:ln>
            <a:noFill/>
          </a:ln>
        </p:spPr>
      </p:pic>
      <p:pic>
        <p:nvPicPr>
          <p:cNvPr id="128" name="Google Shape;128;p31"/>
          <p:cNvPicPr preferRelativeResize="0"/>
          <p:nvPr/>
        </p:nvPicPr>
        <p:blipFill>
          <a:blip r:embed="rId5">
            <a:alphaModFix/>
          </a:blip>
          <a:stretch>
            <a:fillRect/>
          </a:stretch>
        </p:blipFill>
        <p:spPr>
          <a:xfrm>
            <a:off x="6014300" y="1870875"/>
            <a:ext cx="2618499" cy="1745666"/>
          </a:xfrm>
          <a:prstGeom prst="rect">
            <a:avLst/>
          </a:prstGeom>
          <a:noFill/>
          <a:ln>
            <a:noFill/>
          </a:ln>
        </p:spPr>
      </p:pic>
      <p:sp>
        <p:nvSpPr>
          <p:cNvPr id="129" name="Google Shape;129;p31"/>
          <p:cNvSpPr txBox="1"/>
          <p:nvPr/>
        </p:nvSpPr>
        <p:spPr>
          <a:xfrm>
            <a:off x="5899600" y="3664600"/>
            <a:ext cx="28944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Lato Light"/>
                <a:ea typeface="Lato Light"/>
                <a:cs typeface="Lato Light"/>
                <a:sym typeface="Lato Light"/>
              </a:rPr>
              <a:t>Sketch in the gallery at the museum</a:t>
            </a:r>
            <a:endParaRPr>
              <a:solidFill>
                <a:srgbClr val="434343"/>
              </a:solidFill>
              <a:latin typeface="Lato Light"/>
              <a:ea typeface="Lato Light"/>
              <a:cs typeface="Lato Light"/>
              <a:sym typeface="Lato Light"/>
            </a:endParaRPr>
          </a:p>
          <a:p>
            <a:pPr indent="0" lvl="0" marL="0" rtl="0" algn="l">
              <a:spcBef>
                <a:spcPts val="1600"/>
              </a:spcBef>
              <a:spcAft>
                <a:spcPts val="0"/>
              </a:spcAft>
              <a:buNone/>
            </a:pPr>
            <a:r>
              <a:t/>
            </a:r>
            <a:endParaRPr/>
          </a:p>
        </p:txBody>
      </p:sp>
      <p:sp>
        <p:nvSpPr>
          <p:cNvPr id="130" name="Google Shape;130;p31"/>
          <p:cNvSpPr txBox="1"/>
          <p:nvPr/>
        </p:nvSpPr>
        <p:spPr>
          <a:xfrm>
            <a:off x="35360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What</a:t>
            </a:r>
            <a:r>
              <a:rPr lang="en" sz="2400">
                <a:solidFill>
                  <a:srgbClr val="434343"/>
                </a:solidFill>
                <a:latin typeface="Lato Black"/>
                <a:ea typeface="Lato Black"/>
                <a:cs typeface="Lato Black"/>
                <a:sym typeface="Lato Black"/>
              </a:rPr>
              <a:t> is LetsMeet? </a:t>
            </a:r>
            <a:endParaRPr sz="2400">
              <a:solidFill>
                <a:srgbClr val="434343"/>
              </a:solidFill>
              <a:latin typeface="Lato Black"/>
              <a:ea typeface="Lato Black"/>
              <a:cs typeface="Lato Black"/>
              <a:sym typeface="La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nvSpPr>
        <p:spPr>
          <a:xfrm>
            <a:off x="35360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Where</a:t>
            </a:r>
            <a:r>
              <a:rPr lang="en" sz="2400">
                <a:solidFill>
                  <a:srgbClr val="434343"/>
                </a:solidFill>
                <a:latin typeface="Lato Black"/>
                <a:ea typeface="Lato Black"/>
                <a:cs typeface="Lato Black"/>
                <a:sym typeface="Lato Black"/>
              </a:rPr>
              <a:t> is LetsMeet?</a:t>
            </a:r>
            <a:endParaRPr sz="2400">
              <a:solidFill>
                <a:srgbClr val="434343"/>
              </a:solidFill>
              <a:latin typeface="Lato Black"/>
              <a:ea typeface="Lato Black"/>
              <a:cs typeface="Lato Black"/>
              <a:sym typeface="Lato Black"/>
            </a:endParaRPr>
          </a:p>
        </p:txBody>
      </p:sp>
      <p:pic>
        <p:nvPicPr>
          <p:cNvPr id="136" name="Google Shape;136;p32"/>
          <p:cNvPicPr preferRelativeResize="0"/>
          <p:nvPr/>
        </p:nvPicPr>
        <p:blipFill>
          <a:blip r:embed="rId3">
            <a:alphaModFix/>
          </a:blip>
          <a:stretch>
            <a:fillRect/>
          </a:stretch>
        </p:blipFill>
        <p:spPr>
          <a:xfrm>
            <a:off x="5701250" y="1619075"/>
            <a:ext cx="1955215" cy="2444025"/>
          </a:xfrm>
          <a:prstGeom prst="rect">
            <a:avLst/>
          </a:prstGeom>
          <a:noFill/>
          <a:ln>
            <a:noFill/>
          </a:ln>
        </p:spPr>
      </p:pic>
      <p:sp>
        <p:nvSpPr>
          <p:cNvPr id="137" name="Google Shape;137;p32"/>
          <p:cNvSpPr txBox="1"/>
          <p:nvPr/>
        </p:nvSpPr>
        <p:spPr>
          <a:xfrm>
            <a:off x="396500" y="822925"/>
            <a:ext cx="63990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34343"/>
                </a:solidFill>
                <a:latin typeface="Lato Light"/>
                <a:ea typeface="Lato Light"/>
                <a:cs typeface="Lato Light"/>
                <a:sym typeface="Lato Light"/>
              </a:rPr>
              <a:t>We are located</a:t>
            </a:r>
            <a:r>
              <a:rPr lang="en" sz="1600">
                <a:solidFill>
                  <a:srgbClr val="434343"/>
                </a:solidFill>
                <a:latin typeface="Lato Light"/>
                <a:ea typeface="Lato Light"/>
                <a:cs typeface="Lato Light"/>
                <a:sym typeface="Lato Light"/>
              </a:rPr>
              <a:t> in </a:t>
            </a:r>
            <a:r>
              <a:rPr b="1" lang="en" sz="1600">
                <a:solidFill>
                  <a:srgbClr val="434343"/>
                </a:solidFill>
                <a:latin typeface="Lato"/>
                <a:ea typeface="Lato"/>
                <a:cs typeface="Lato"/>
                <a:sym typeface="Lato"/>
              </a:rPr>
              <a:t>New York</a:t>
            </a:r>
            <a:r>
              <a:rPr lang="en" sz="1600">
                <a:solidFill>
                  <a:srgbClr val="434343"/>
                </a:solidFill>
                <a:latin typeface="Lato Light"/>
                <a:ea typeface="Lato Light"/>
                <a:cs typeface="Lato Light"/>
                <a:sym typeface="Lato Light"/>
              </a:rPr>
              <a:t>, </a:t>
            </a:r>
            <a:r>
              <a:rPr b="1" lang="en" sz="1600">
                <a:solidFill>
                  <a:srgbClr val="434343"/>
                </a:solidFill>
                <a:latin typeface="Lato"/>
                <a:ea typeface="Lato"/>
                <a:cs typeface="Lato"/>
                <a:sym typeface="Lato"/>
              </a:rPr>
              <a:t>Chicago</a:t>
            </a:r>
            <a:r>
              <a:rPr lang="en" sz="1600">
                <a:solidFill>
                  <a:srgbClr val="434343"/>
                </a:solidFill>
                <a:latin typeface="Lato Light"/>
                <a:ea typeface="Lato Light"/>
                <a:cs typeface="Lato Light"/>
                <a:sym typeface="Lato Light"/>
              </a:rPr>
              <a:t>, and </a:t>
            </a:r>
            <a:r>
              <a:rPr b="1" lang="en" sz="1600">
                <a:solidFill>
                  <a:srgbClr val="434343"/>
                </a:solidFill>
                <a:latin typeface="Lato"/>
                <a:ea typeface="Lato"/>
                <a:cs typeface="Lato"/>
                <a:sym typeface="Lato"/>
              </a:rPr>
              <a:t>San Francisco</a:t>
            </a:r>
            <a:r>
              <a:rPr lang="en" sz="1600">
                <a:solidFill>
                  <a:srgbClr val="434343"/>
                </a:solidFill>
                <a:latin typeface="Lato Light"/>
                <a:ea typeface="Lato Light"/>
                <a:cs typeface="Lato Light"/>
                <a:sym typeface="Lato Light"/>
              </a:rPr>
              <a:t>.</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138" name="Google Shape;138;p32"/>
          <p:cNvSpPr txBox="1"/>
          <p:nvPr/>
        </p:nvSpPr>
        <p:spPr>
          <a:xfrm>
            <a:off x="885363" y="4128575"/>
            <a:ext cx="12099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600">
                <a:solidFill>
                  <a:srgbClr val="434343"/>
                </a:solidFill>
                <a:latin typeface="Lato Light"/>
                <a:ea typeface="Lato Light"/>
                <a:cs typeface="Lato Light"/>
                <a:sym typeface="Lato Light"/>
              </a:rPr>
              <a:t>New York</a:t>
            </a:r>
            <a:endParaRPr sz="1600">
              <a:solidFill>
                <a:srgbClr val="434343"/>
              </a:solidFill>
              <a:latin typeface="Lato Light"/>
              <a:ea typeface="Lato Light"/>
              <a:cs typeface="Lato Light"/>
              <a:sym typeface="Lato Light"/>
            </a:endParaRPr>
          </a:p>
        </p:txBody>
      </p:sp>
      <p:pic>
        <p:nvPicPr>
          <p:cNvPr id="139" name="Google Shape;139;p32"/>
          <p:cNvPicPr preferRelativeResize="0"/>
          <p:nvPr/>
        </p:nvPicPr>
        <p:blipFill rotWithShape="1">
          <a:blip r:embed="rId4">
            <a:alphaModFix/>
          </a:blip>
          <a:srcRect b="0" l="22473" r="24196" t="0"/>
          <a:stretch/>
        </p:blipFill>
        <p:spPr>
          <a:xfrm>
            <a:off x="512700" y="1619075"/>
            <a:ext cx="1955227" cy="2444025"/>
          </a:xfrm>
          <a:prstGeom prst="rect">
            <a:avLst/>
          </a:prstGeom>
          <a:noFill/>
          <a:ln>
            <a:noFill/>
          </a:ln>
        </p:spPr>
      </p:pic>
      <p:pic>
        <p:nvPicPr>
          <p:cNvPr id="140" name="Google Shape;140;p32"/>
          <p:cNvPicPr preferRelativeResize="0"/>
          <p:nvPr/>
        </p:nvPicPr>
        <p:blipFill rotWithShape="1">
          <a:blip r:embed="rId5">
            <a:alphaModFix/>
          </a:blip>
          <a:srcRect b="0" l="24119" r="30863" t="0"/>
          <a:stretch/>
        </p:blipFill>
        <p:spPr>
          <a:xfrm>
            <a:off x="3106987" y="1619075"/>
            <a:ext cx="1955224" cy="2444026"/>
          </a:xfrm>
          <a:prstGeom prst="rect">
            <a:avLst/>
          </a:prstGeom>
          <a:noFill/>
          <a:ln>
            <a:noFill/>
          </a:ln>
        </p:spPr>
      </p:pic>
      <p:sp>
        <p:nvSpPr>
          <p:cNvPr id="141" name="Google Shape;141;p32"/>
          <p:cNvSpPr txBox="1"/>
          <p:nvPr/>
        </p:nvSpPr>
        <p:spPr>
          <a:xfrm>
            <a:off x="3551188" y="4128563"/>
            <a:ext cx="10668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434343"/>
                </a:solidFill>
                <a:latin typeface="Lato Light"/>
                <a:ea typeface="Lato Light"/>
                <a:cs typeface="Lato Light"/>
                <a:sym typeface="Lato Light"/>
              </a:rPr>
              <a:t>Chicago</a:t>
            </a:r>
            <a:endParaRPr sz="1600">
              <a:solidFill>
                <a:srgbClr val="434343"/>
              </a:solidFill>
              <a:latin typeface="Lato Light"/>
              <a:ea typeface="Lato Light"/>
              <a:cs typeface="Lato Light"/>
              <a:sym typeface="Lato Light"/>
            </a:endParaRPr>
          </a:p>
          <a:p>
            <a:pPr indent="0" lvl="0" marL="0" rtl="0" algn="ctr">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142" name="Google Shape;142;p32"/>
          <p:cNvSpPr txBox="1"/>
          <p:nvPr/>
        </p:nvSpPr>
        <p:spPr>
          <a:xfrm>
            <a:off x="5766272" y="4128575"/>
            <a:ext cx="1825200" cy="61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434343"/>
                </a:solidFill>
                <a:latin typeface="Lato Light"/>
                <a:ea typeface="Lato Light"/>
                <a:cs typeface="Lato Light"/>
                <a:sym typeface="Lato Light"/>
              </a:rPr>
              <a:t>San Francisco</a:t>
            </a:r>
            <a:endParaRPr sz="1600">
              <a:solidFill>
                <a:srgbClr val="434343"/>
              </a:solidFill>
              <a:latin typeface="Lato Light"/>
              <a:ea typeface="Lato Light"/>
              <a:cs typeface="Lato Light"/>
              <a:sym typeface="Lato Light"/>
            </a:endParaRPr>
          </a:p>
          <a:p>
            <a:pPr indent="0" lvl="0" marL="0" rtl="0" algn="ctr">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3"/>
          <p:cNvSpPr txBox="1"/>
          <p:nvPr/>
        </p:nvSpPr>
        <p:spPr>
          <a:xfrm>
            <a:off x="396500" y="822925"/>
            <a:ext cx="7488000" cy="61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434343"/>
                </a:solidFill>
                <a:latin typeface="Lato Light"/>
                <a:ea typeface="Lato Light"/>
                <a:cs typeface="Lato Light"/>
                <a:sym typeface="Lato Light"/>
              </a:rPr>
              <a:t>People who use our website find new groups of friends in their city and make lasting connections.</a:t>
            </a:r>
            <a:endParaRPr b="1" sz="1600">
              <a:solidFill>
                <a:srgbClr val="434343"/>
              </a:solidFill>
              <a:latin typeface="Lato"/>
              <a:ea typeface="Lato"/>
              <a:cs typeface="Lato"/>
              <a:sym typeface="Lato"/>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pic>
        <p:nvPicPr>
          <p:cNvPr id="148" name="Google Shape;148;p33"/>
          <p:cNvPicPr preferRelativeResize="0"/>
          <p:nvPr/>
        </p:nvPicPr>
        <p:blipFill>
          <a:blip r:embed="rId3">
            <a:alphaModFix/>
          </a:blip>
          <a:stretch>
            <a:fillRect/>
          </a:stretch>
        </p:blipFill>
        <p:spPr>
          <a:xfrm>
            <a:off x="494000" y="1788550"/>
            <a:ext cx="4036649" cy="2455024"/>
          </a:xfrm>
          <a:prstGeom prst="rect">
            <a:avLst/>
          </a:prstGeom>
          <a:noFill/>
          <a:ln>
            <a:noFill/>
          </a:ln>
        </p:spPr>
      </p:pic>
      <p:pic>
        <p:nvPicPr>
          <p:cNvPr id="149" name="Google Shape;149;p33"/>
          <p:cNvPicPr preferRelativeResize="0"/>
          <p:nvPr/>
        </p:nvPicPr>
        <p:blipFill>
          <a:blip r:embed="rId4">
            <a:alphaModFix/>
          </a:blip>
          <a:stretch>
            <a:fillRect/>
          </a:stretch>
        </p:blipFill>
        <p:spPr>
          <a:xfrm>
            <a:off x="4676150" y="1788550"/>
            <a:ext cx="4048415" cy="2455024"/>
          </a:xfrm>
          <a:prstGeom prst="rect">
            <a:avLst/>
          </a:prstGeom>
          <a:noFill/>
          <a:ln>
            <a:noFill/>
          </a:ln>
        </p:spPr>
      </p:pic>
      <p:sp>
        <p:nvSpPr>
          <p:cNvPr id="150" name="Google Shape;150;p33"/>
          <p:cNvSpPr txBox="1"/>
          <p:nvPr/>
        </p:nvSpPr>
        <p:spPr>
          <a:xfrm>
            <a:off x="35360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Why use LetsMeet?</a:t>
            </a:r>
            <a:endParaRPr sz="2400">
              <a:solidFill>
                <a:srgbClr val="434343"/>
              </a:solidFill>
              <a:latin typeface="Lato Black"/>
              <a:ea typeface="Lato Black"/>
              <a:cs typeface="Lato Black"/>
              <a:sym typeface="La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4"/>
          <p:cNvSpPr txBox="1"/>
          <p:nvPr/>
        </p:nvSpPr>
        <p:spPr>
          <a:xfrm>
            <a:off x="396500" y="1127725"/>
            <a:ext cx="7469400" cy="15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434343"/>
                </a:solidFill>
                <a:latin typeface="Lato Light"/>
                <a:ea typeface="Lato Light"/>
                <a:cs typeface="Lato Light"/>
                <a:sym typeface="Lato Light"/>
              </a:rPr>
              <a:t>You are the first data analyst on the tech team at LetsMeet. The tech team </a:t>
            </a:r>
            <a:r>
              <a:rPr lang="en" sz="1600">
                <a:solidFill>
                  <a:srgbClr val="434343"/>
                </a:solidFill>
                <a:latin typeface="Lato Light"/>
                <a:ea typeface="Lato Light"/>
                <a:cs typeface="Lato Light"/>
                <a:sym typeface="Lato Light"/>
              </a:rPr>
              <a:t>primarily</a:t>
            </a:r>
            <a:r>
              <a:rPr lang="en" sz="1600">
                <a:solidFill>
                  <a:srgbClr val="434343"/>
                </a:solidFill>
                <a:latin typeface="Lato Light"/>
                <a:ea typeface="Lato Light"/>
                <a:cs typeface="Lato Light"/>
                <a:sym typeface="Lato Light"/>
              </a:rPr>
              <a:t> consists of engineers, web designers, and app developers. LetsMeet hopes to include more data analysts and a data scientist as the company grows.</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rPr lang="en" sz="1600">
                <a:solidFill>
                  <a:srgbClr val="434343"/>
                </a:solidFill>
                <a:latin typeface="Lato Light"/>
                <a:ea typeface="Lato Light"/>
                <a:cs typeface="Lato Light"/>
                <a:sym typeface="Lato Light"/>
              </a:rPr>
              <a:t>You will be managed by the VP of Engineering, Isabella. The following slides tell you a little about the people you will be working with.</a:t>
            </a:r>
            <a:endParaRPr sz="1600">
              <a:solidFill>
                <a:srgbClr val="434343"/>
              </a:solidFill>
              <a:latin typeface="Lato Light"/>
              <a:ea typeface="Lato Light"/>
              <a:cs typeface="Lato Light"/>
              <a:sym typeface="Lato Light"/>
            </a:endParaRPr>
          </a:p>
        </p:txBody>
      </p:sp>
      <p:sp>
        <p:nvSpPr>
          <p:cNvPr id="156" name="Google Shape;156;p34"/>
          <p:cNvSpPr txBox="1"/>
          <p:nvPr/>
        </p:nvSpPr>
        <p:spPr>
          <a:xfrm>
            <a:off x="353600" y="3069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Tech Team</a:t>
            </a:r>
            <a:endParaRPr sz="2400">
              <a:solidFill>
                <a:srgbClr val="434343"/>
              </a:solidFill>
              <a:latin typeface="Lato Black"/>
              <a:ea typeface="Lato Black"/>
              <a:cs typeface="Lato Black"/>
              <a:sym typeface="La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5"/>
          <p:cNvSpPr txBox="1"/>
          <p:nvPr/>
        </p:nvSpPr>
        <p:spPr>
          <a:xfrm>
            <a:off x="2287575" y="1127725"/>
            <a:ext cx="6322800" cy="347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434343"/>
                </a:solidFill>
                <a:latin typeface="Lato"/>
                <a:ea typeface="Lato"/>
                <a:cs typeface="Lato"/>
                <a:sym typeface="Lato"/>
              </a:rPr>
              <a:t>Position</a:t>
            </a:r>
            <a:r>
              <a:rPr lang="en" sz="1600">
                <a:solidFill>
                  <a:srgbClr val="434343"/>
                </a:solidFill>
                <a:latin typeface="Lato Light"/>
                <a:ea typeface="Lato Light"/>
                <a:cs typeface="Lato Light"/>
                <a:sym typeface="Lato Light"/>
              </a:rPr>
              <a:t>: VP of Engineering</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Work Expertise: </a:t>
            </a:r>
            <a:r>
              <a:rPr lang="en" sz="1600">
                <a:solidFill>
                  <a:srgbClr val="434343"/>
                </a:solidFill>
                <a:latin typeface="Lato Light"/>
                <a:ea typeface="Lato Light"/>
                <a:cs typeface="Lato Light"/>
                <a:sym typeface="Lato Light"/>
              </a:rPr>
              <a:t>I have been in engineering for 8 years now, previously working with  Apple, Google, and Amazon.</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Fun Fact</a:t>
            </a:r>
            <a:r>
              <a:rPr lang="en" sz="1600">
                <a:solidFill>
                  <a:srgbClr val="434343"/>
                </a:solidFill>
                <a:latin typeface="Lato Light"/>
                <a:ea typeface="Lato Light"/>
                <a:cs typeface="Lato Light"/>
                <a:sym typeface="Lato Light"/>
              </a:rPr>
              <a:t>: I have published three books!</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Hobbies</a:t>
            </a:r>
            <a:r>
              <a:rPr lang="en" sz="1600">
                <a:solidFill>
                  <a:srgbClr val="434343"/>
                </a:solidFill>
                <a:latin typeface="Lato Light"/>
                <a:ea typeface="Lato Light"/>
                <a:cs typeface="Lato Light"/>
                <a:sym typeface="Lato Light"/>
              </a:rPr>
              <a:t>: Scuba diving and dancing</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Favorite Movie</a:t>
            </a:r>
            <a:r>
              <a:rPr lang="en" sz="1600">
                <a:solidFill>
                  <a:srgbClr val="434343"/>
                </a:solidFill>
                <a:latin typeface="Lato Light"/>
                <a:ea typeface="Lato Light"/>
                <a:cs typeface="Lato Light"/>
                <a:sym typeface="Lato Light"/>
              </a:rPr>
              <a:t>: </a:t>
            </a:r>
            <a:r>
              <a:rPr i="1" lang="en" sz="1600">
                <a:solidFill>
                  <a:srgbClr val="434343"/>
                </a:solidFill>
                <a:latin typeface="Lato Light"/>
                <a:ea typeface="Lato Light"/>
                <a:cs typeface="Lato Light"/>
                <a:sym typeface="Lato Light"/>
              </a:rPr>
              <a:t>Back to the Future</a:t>
            </a:r>
            <a:endParaRPr i="1"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Myers-Briggs Type Indicator:  </a:t>
            </a:r>
            <a:r>
              <a:rPr lang="en" sz="1600">
                <a:solidFill>
                  <a:srgbClr val="434343"/>
                </a:solidFill>
                <a:latin typeface="Lato Light"/>
                <a:ea typeface="Lato Light"/>
                <a:cs typeface="Lato Light"/>
                <a:sym typeface="Lato Light"/>
              </a:rPr>
              <a:t>ENFP</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162" name="Google Shape;162;p35"/>
          <p:cNvSpPr txBox="1"/>
          <p:nvPr/>
        </p:nvSpPr>
        <p:spPr>
          <a:xfrm>
            <a:off x="2283325" y="3831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Isabella</a:t>
            </a:r>
            <a:endParaRPr sz="2400">
              <a:solidFill>
                <a:srgbClr val="434343"/>
              </a:solidFill>
              <a:latin typeface="Lato Black"/>
              <a:ea typeface="Lato Black"/>
              <a:cs typeface="Lato Black"/>
              <a:sym typeface="Lato Black"/>
            </a:endParaRPr>
          </a:p>
        </p:txBody>
      </p:sp>
      <p:pic>
        <p:nvPicPr>
          <p:cNvPr id="163" name="Google Shape;163;p35"/>
          <p:cNvPicPr preferRelativeResize="0"/>
          <p:nvPr/>
        </p:nvPicPr>
        <p:blipFill>
          <a:blip r:embed="rId3">
            <a:alphaModFix/>
          </a:blip>
          <a:stretch>
            <a:fillRect/>
          </a:stretch>
        </p:blipFill>
        <p:spPr>
          <a:xfrm>
            <a:off x="292325" y="383125"/>
            <a:ext cx="1815575" cy="181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nvSpPr>
        <p:spPr>
          <a:xfrm>
            <a:off x="2301500" y="1127725"/>
            <a:ext cx="6137700" cy="336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434343"/>
                </a:solidFill>
                <a:latin typeface="Lato"/>
                <a:ea typeface="Lato"/>
                <a:cs typeface="Lato"/>
                <a:sym typeface="Lato"/>
              </a:rPr>
              <a:t>Position</a:t>
            </a:r>
            <a:r>
              <a:rPr lang="en" sz="1600">
                <a:solidFill>
                  <a:srgbClr val="434343"/>
                </a:solidFill>
                <a:latin typeface="Lato Light"/>
                <a:ea typeface="Lato Light"/>
                <a:cs typeface="Lato Light"/>
                <a:sym typeface="Lato Light"/>
              </a:rPr>
              <a:t>: Engineer</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Work Expertise: </a:t>
            </a:r>
            <a:r>
              <a:rPr lang="en" sz="1600">
                <a:solidFill>
                  <a:srgbClr val="434343"/>
                </a:solidFill>
                <a:latin typeface="Lato Light"/>
                <a:ea typeface="Lato Light"/>
                <a:cs typeface="Lato Light"/>
                <a:sym typeface="Lato Light"/>
              </a:rPr>
              <a:t>I taught myself how to code in high school, then used a bootcamp program to gain more engineering skills. This is my first full time position as an Engineer.</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Fun Fact</a:t>
            </a:r>
            <a:r>
              <a:rPr lang="en" sz="1600">
                <a:solidFill>
                  <a:srgbClr val="434343"/>
                </a:solidFill>
                <a:latin typeface="Lato Light"/>
                <a:ea typeface="Lato Light"/>
                <a:cs typeface="Lato Light"/>
                <a:sym typeface="Lato Light"/>
              </a:rPr>
              <a:t>: I once swam with the dolphins in Hawaii.</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Hobbies</a:t>
            </a:r>
            <a:r>
              <a:rPr lang="en" sz="1600">
                <a:solidFill>
                  <a:srgbClr val="434343"/>
                </a:solidFill>
                <a:latin typeface="Lato Light"/>
                <a:ea typeface="Lato Light"/>
                <a:cs typeface="Lato Light"/>
                <a:sym typeface="Lato Light"/>
              </a:rPr>
              <a:t>: Collecting sunglasses, tasting coffee in every state I visit.</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Favorite Movie</a:t>
            </a:r>
            <a:r>
              <a:rPr lang="en" sz="1600">
                <a:solidFill>
                  <a:srgbClr val="434343"/>
                </a:solidFill>
                <a:latin typeface="Lato Light"/>
                <a:ea typeface="Lato Light"/>
                <a:cs typeface="Lato Light"/>
                <a:sym typeface="Lato Light"/>
              </a:rPr>
              <a:t>: </a:t>
            </a:r>
            <a:r>
              <a:rPr i="1" lang="en" sz="1600">
                <a:solidFill>
                  <a:srgbClr val="434343"/>
                </a:solidFill>
                <a:latin typeface="Lato Light"/>
                <a:ea typeface="Lato Light"/>
                <a:cs typeface="Lato Light"/>
                <a:sym typeface="Lato Light"/>
              </a:rPr>
              <a:t>Spirited Away</a:t>
            </a:r>
            <a:endParaRPr i="1"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Myers-Briggs Type Indicator:  </a:t>
            </a:r>
            <a:r>
              <a:rPr lang="en" sz="1600">
                <a:solidFill>
                  <a:srgbClr val="434343"/>
                </a:solidFill>
                <a:latin typeface="Lato Light"/>
                <a:ea typeface="Lato Light"/>
                <a:cs typeface="Lato Light"/>
                <a:sym typeface="Lato Light"/>
              </a:rPr>
              <a:t>INTJ</a:t>
            </a:r>
            <a:endParaRPr i="1"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0"/>
              </a:spcAft>
              <a:buNone/>
            </a:pPr>
            <a:r>
              <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169" name="Google Shape;169;p36"/>
          <p:cNvSpPr txBox="1"/>
          <p:nvPr/>
        </p:nvSpPr>
        <p:spPr>
          <a:xfrm>
            <a:off x="2297250" y="3831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Quinn</a:t>
            </a:r>
            <a:endParaRPr sz="2400">
              <a:solidFill>
                <a:srgbClr val="434343"/>
              </a:solidFill>
              <a:latin typeface="Lato Black"/>
              <a:ea typeface="Lato Black"/>
              <a:cs typeface="Lato Black"/>
              <a:sym typeface="Lato Black"/>
            </a:endParaRPr>
          </a:p>
        </p:txBody>
      </p:sp>
      <p:pic>
        <p:nvPicPr>
          <p:cNvPr id="170" name="Google Shape;170;p36"/>
          <p:cNvPicPr preferRelativeResize="0"/>
          <p:nvPr/>
        </p:nvPicPr>
        <p:blipFill>
          <a:blip r:embed="rId3">
            <a:alphaModFix/>
          </a:blip>
          <a:stretch>
            <a:fillRect/>
          </a:stretch>
        </p:blipFill>
        <p:spPr>
          <a:xfrm>
            <a:off x="280025" y="383125"/>
            <a:ext cx="1815575" cy="181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nvSpPr>
        <p:spPr>
          <a:xfrm>
            <a:off x="2301500" y="1127725"/>
            <a:ext cx="5851800" cy="189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434343"/>
                </a:solidFill>
                <a:latin typeface="Lato"/>
                <a:ea typeface="Lato"/>
                <a:cs typeface="Lato"/>
                <a:sym typeface="Lato"/>
              </a:rPr>
              <a:t>Position</a:t>
            </a:r>
            <a:r>
              <a:rPr lang="en" sz="1600">
                <a:solidFill>
                  <a:srgbClr val="434343"/>
                </a:solidFill>
                <a:latin typeface="Lato Light"/>
                <a:ea typeface="Lato Light"/>
                <a:cs typeface="Lato Light"/>
                <a:sym typeface="Lato Light"/>
              </a:rPr>
              <a:t>: Director of Sales</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Work Expertise: </a:t>
            </a:r>
            <a:r>
              <a:rPr lang="en" sz="1600">
                <a:solidFill>
                  <a:srgbClr val="434343"/>
                </a:solidFill>
                <a:latin typeface="Lato Light"/>
                <a:ea typeface="Lato Light"/>
                <a:cs typeface="Lato Light"/>
                <a:sym typeface="Lato Light"/>
              </a:rPr>
              <a:t>After starting my own water color business, I worked in sales for the first time for my own company. After realizing how much I enjoyed it, I started pursuing sales positions at other companies. Before joining the LetsMeet team, I was the Director of Sales at REI.</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Fun Fact</a:t>
            </a:r>
            <a:r>
              <a:rPr lang="en" sz="1600">
                <a:solidFill>
                  <a:srgbClr val="434343"/>
                </a:solidFill>
                <a:latin typeface="Lato Light"/>
                <a:ea typeface="Lato Light"/>
                <a:cs typeface="Lato Light"/>
                <a:sym typeface="Lato Light"/>
              </a:rPr>
              <a:t>: In my spare time, I teach </a:t>
            </a:r>
            <a:r>
              <a:rPr lang="en" sz="1600">
                <a:solidFill>
                  <a:srgbClr val="434343"/>
                </a:solidFill>
                <a:latin typeface="Lato Light"/>
                <a:ea typeface="Lato Light"/>
                <a:cs typeface="Lato Light"/>
                <a:sym typeface="Lato Light"/>
              </a:rPr>
              <a:t>watercolor</a:t>
            </a:r>
            <a:r>
              <a:rPr lang="en" sz="1600">
                <a:solidFill>
                  <a:srgbClr val="434343"/>
                </a:solidFill>
                <a:latin typeface="Lato Light"/>
                <a:ea typeface="Lato Light"/>
                <a:cs typeface="Lato Light"/>
                <a:sym typeface="Lato Light"/>
              </a:rPr>
              <a:t> painting classes.</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Hobbies</a:t>
            </a:r>
            <a:r>
              <a:rPr lang="en" sz="1600">
                <a:solidFill>
                  <a:srgbClr val="434343"/>
                </a:solidFill>
                <a:latin typeface="Lato Light"/>
                <a:ea typeface="Lato Light"/>
                <a:cs typeface="Lato Light"/>
                <a:sym typeface="Lato Light"/>
              </a:rPr>
              <a:t>: Hiking, swimming, biking, boating, going to the beach.</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Favorite Movie</a:t>
            </a:r>
            <a:r>
              <a:rPr lang="en" sz="1600">
                <a:solidFill>
                  <a:srgbClr val="434343"/>
                </a:solidFill>
                <a:latin typeface="Lato Light"/>
                <a:ea typeface="Lato Light"/>
                <a:cs typeface="Lato Light"/>
                <a:sym typeface="Lato Light"/>
              </a:rPr>
              <a:t>: </a:t>
            </a:r>
            <a:r>
              <a:rPr i="1" lang="en" sz="1600">
                <a:solidFill>
                  <a:srgbClr val="434343"/>
                </a:solidFill>
                <a:latin typeface="Lato Light"/>
                <a:ea typeface="Lato Light"/>
                <a:cs typeface="Lato Light"/>
                <a:sym typeface="Lato Light"/>
              </a:rPr>
              <a:t>The Wizard of Oz</a:t>
            </a:r>
            <a:endParaRPr i="1"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Clr>
                <a:schemeClr val="dk1"/>
              </a:buClr>
              <a:buSzPts val="1100"/>
              <a:buFont typeface="Arial"/>
              <a:buNone/>
            </a:pPr>
            <a:r>
              <a:rPr b="1" lang="en" sz="1600">
                <a:solidFill>
                  <a:srgbClr val="434343"/>
                </a:solidFill>
                <a:latin typeface="Lato"/>
                <a:ea typeface="Lato"/>
                <a:cs typeface="Lato"/>
                <a:sym typeface="Lato"/>
              </a:rPr>
              <a:t>Myers-Briggs Type Indicator: </a:t>
            </a:r>
            <a:r>
              <a:rPr lang="en" sz="1600">
                <a:solidFill>
                  <a:srgbClr val="434343"/>
                </a:solidFill>
                <a:latin typeface="Lato Light"/>
                <a:ea typeface="Lato Light"/>
                <a:cs typeface="Lato Light"/>
                <a:sym typeface="Lato Light"/>
              </a:rPr>
              <a:t>ESFP</a:t>
            </a:r>
            <a:endParaRPr i="1" sz="1600">
              <a:solidFill>
                <a:srgbClr val="434343"/>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0"/>
              </a:spcAft>
              <a:buClr>
                <a:schemeClr val="dk1"/>
              </a:buClr>
              <a:buSzPts val="1100"/>
              <a:buFont typeface="Arial"/>
              <a:buNone/>
            </a:pPr>
            <a:r>
              <a:t/>
            </a:r>
            <a:endParaRPr sz="1600">
              <a:solidFill>
                <a:srgbClr val="434343"/>
              </a:solidFill>
              <a:latin typeface="Lato Light"/>
              <a:ea typeface="Lato Light"/>
              <a:cs typeface="Lato Light"/>
              <a:sym typeface="Lato Light"/>
            </a:endParaRPr>
          </a:p>
          <a:p>
            <a:pPr indent="0" lvl="0" marL="0" rtl="0" algn="l">
              <a:lnSpc>
                <a:spcPct val="115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sp>
        <p:nvSpPr>
          <p:cNvPr id="176" name="Google Shape;176;p37"/>
          <p:cNvSpPr txBox="1"/>
          <p:nvPr/>
        </p:nvSpPr>
        <p:spPr>
          <a:xfrm>
            <a:off x="2297250" y="3831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Cat </a:t>
            </a:r>
            <a:endParaRPr sz="2400">
              <a:solidFill>
                <a:srgbClr val="434343"/>
              </a:solidFill>
              <a:latin typeface="Lato Black"/>
              <a:ea typeface="Lato Black"/>
              <a:cs typeface="Lato Black"/>
              <a:sym typeface="Lato Black"/>
            </a:endParaRPr>
          </a:p>
        </p:txBody>
      </p:sp>
      <p:pic>
        <p:nvPicPr>
          <p:cNvPr id="177" name="Google Shape;177;p37"/>
          <p:cNvPicPr preferRelativeResize="0"/>
          <p:nvPr/>
        </p:nvPicPr>
        <p:blipFill>
          <a:blip r:embed="rId3">
            <a:alphaModFix/>
          </a:blip>
          <a:stretch>
            <a:fillRect/>
          </a:stretch>
        </p:blipFill>
        <p:spPr>
          <a:xfrm>
            <a:off x="288725" y="383125"/>
            <a:ext cx="1815575" cy="1815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8"/>
          <p:cNvSpPr txBox="1"/>
          <p:nvPr/>
        </p:nvSpPr>
        <p:spPr>
          <a:xfrm>
            <a:off x="2297250" y="383125"/>
            <a:ext cx="70422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434343"/>
                </a:solidFill>
                <a:latin typeface="Lato Black"/>
                <a:ea typeface="Lato Black"/>
                <a:cs typeface="Lato Black"/>
                <a:sym typeface="Lato Black"/>
              </a:rPr>
              <a:t>Evelyn</a:t>
            </a:r>
            <a:r>
              <a:rPr lang="en" sz="2400">
                <a:solidFill>
                  <a:srgbClr val="434343"/>
                </a:solidFill>
                <a:latin typeface="Lato Black"/>
                <a:ea typeface="Lato Black"/>
                <a:cs typeface="Lato Black"/>
                <a:sym typeface="Lato Black"/>
              </a:rPr>
              <a:t> </a:t>
            </a:r>
            <a:endParaRPr sz="2400">
              <a:solidFill>
                <a:srgbClr val="434343"/>
              </a:solidFill>
              <a:latin typeface="Lato Black"/>
              <a:ea typeface="Lato Black"/>
              <a:cs typeface="Lato Black"/>
              <a:sym typeface="Lato Black"/>
            </a:endParaRPr>
          </a:p>
        </p:txBody>
      </p:sp>
      <p:sp>
        <p:nvSpPr>
          <p:cNvPr id="183" name="Google Shape;183;p38"/>
          <p:cNvSpPr txBox="1"/>
          <p:nvPr/>
        </p:nvSpPr>
        <p:spPr>
          <a:xfrm>
            <a:off x="2297250" y="1204750"/>
            <a:ext cx="6522900" cy="319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434343"/>
                </a:solidFill>
                <a:latin typeface="Lato"/>
                <a:ea typeface="Lato"/>
                <a:cs typeface="Lato"/>
                <a:sym typeface="Lato"/>
              </a:rPr>
              <a:t>Position</a:t>
            </a:r>
            <a:r>
              <a:rPr lang="en" sz="1600">
                <a:solidFill>
                  <a:srgbClr val="434343"/>
                </a:solidFill>
                <a:latin typeface="Lato Light"/>
                <a:ea typeface="Lato Light"/>
                <a:cs typeface="Lato Light"/>
                <a:sym typeface="Lato Light"/>
              </a:rPr>
              <a:t>: CEO</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Fun Fact:</a:t>
            </a:r>
            <a:r>
              <a:rPr lang="en" sz="1600">
                <a:solidFill>
                  <a:srgbClr val="434343"/>
                </a:solidFill>
                <a:latin typeface="Lato Light"/>
                <a:ea typeface="Lato Light"/>
                <a:cs typeface="Lato Light"/>
                <a:sym typeface="Lato Light"/>
              </a:rPr>
              <a:t> I have run three marathons!</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Work Expertise: </a:t>
            </a:r>
            <a:r>
              <a:rPr lang="en" sz="1600">
                <a:solidFill>
                  <a:srgbClr val="434343"/>
                </a:solidFill>
                <a:latin typeface="Lato Light"/>
                <a:ea typeface="Lato Light"/>
                <a:cs typeface="Lato Light"/>
                <a:sym typeface="Lato Light"/>
              </a:rPr>
              <a:t>After working as a business analyst with Lululemon, Apple, and LinkedIn, I have taken on the role of CEO at LetsMeet.</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Hobbies</a:t>
            </a:r>
            <a:r>
              <a:rPr lang="en" sz="1600">
                <a:solidFill>
                  <a:srgbClr val="434343"/>
                </a:solidFill>
                <a:latin typeface="Lato Light"/>
                <a:ea typeface="Lato Light"/>
                <a:cs typeface="Lato Light"/>
                <a:sym typeface="Lato Light"/>
              </a:rPr>
              <a:t>: Meditation and running.</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0"/>
              </a:spcAft>
              <a:buNone/>
            </a:pPr>
            <a:r>
              <a:rPr b="1" lang="en" sz="1600">
                <a:solidFill>
                  <a:srgbClr val="434343"/>
                </a:solidFill>
                <a:latin typeface="Lato"/>
                <a:ea typeface="Lato"/>
                <a:cs typeface="Lato"/>
                <a:sym typeface="Lato"/>
              </a:rPr>
              <a:t>Favorite Movie</a:t>
            </a:r>
            <a:r>
              <a:rPr lang="en" sz="1600">
                <a:solidFill>
                  <a:srgbClr val="434343"/>
                </a:solidFill>
                <a:latin typeface="Lato Light"/>
                <a:ea typeface="Lato Light"/>
                <a:cs typeface="Lato Light"/>
                <a:sym typeface="Lato Light"/>
              </a:rPr>
              <a:t>: </a:t>
            </a:r>
            <a:r>
              <a:rPr i="1" lang="en" sz="1600">
                <a:solidFill>
                  <a:srgbClr val="434343"/>
                </a:solidFill>
                <a:latin typeface="Lato Light"/>
                <a:ea typeface="Lato Light"/>
                <a:cs typeface="Lato Light"/>
                <a:sym typeface="Lato Light"/>
              </a:rPr>
              <a:t>The Secret Life of Walter Mitty</a:t>
            </a:r>
            <a:endParaRPr i="1" sz="1600">
              <a:solidFill>
                <a:srgbClr val="434343"/>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rPr b="1" lang="en" sz="1600">
                <a:solidFill>
                  <a:srgbClr val="434343"/>
                </a:solidFill>
                <a:latin typeface="Lato"/>
                <a:ea typeface="Lato"/>
                <a:cs typeface="Lato"/>
                <a:sym typeface="Lato"/>
              </a:rPr>
              <a:t>Myers-Briggs Type Indicator:  </a:t>
            </a:r>
            <a:r>
              <a:rPr lang="en" sz="1600">
                <a:solidFill>
                  <a:srgbClr val="434343"/>
                </a:solidFill>
                <a:latin typeface="Lato Light"/>
                <a:ea typeface="Lato Light"/>
                <a:cs typeface="Lato Light"/>
                <a:sym typeface="Lato Light"/>
              </a:rPr>
              <a:t>ESTP</a:t>
            </a:r>
            <a:endParaRPr i="1" sz="1600">
              <a:solidFill>
                <a:srgbClr val="434343"/>
              </a:solidFill>
              <a:latin typeface="Lato Light"/>
              <a:ea typeface="Lato Light"/>
              <a:cs typeface="Lato Light"/>
              <a:sym typeface="Lato Light"/>
            </a:endParaRPr>
          </a:p>
          <a:p>
            <a:pPr indent="0" lvl="0" marL="0" rtl="0" algn="l">
              <a:spcBef>
                <a:spcPts val="1600"/>
              </a:spcBef>
              <a:spcAft>
                <a:spcPts val="0"/>
              </a:spcAft>
              <a:buClr>
                <a:schemeClr val="dk1"/>
              </a:buClr>
              <a:buSzPts val="1100"/>
              <a:buFont typeface="Arial"/>
              <a:buNone/>
            </a:pPr>
            <a:r>
              <a:t/>
            </a:r>
            <a:endParaRPr sz="1600">
              <a:solidFill>
                <a:srgbClr val="434343"/>
              </a:solidFill>
              <a:latin typeface="Lato Light"/>
              <a:ea typeface="Lato Light"/>
              <a:cs typeface="Lato Light"/>
              <a:sym typeface="Lato Light"/>
            </a:endParaRPr>
          </a:p>
          <a:p>
            <a:pPr indent="0" lvl="0" marL="0" rtl="0" algn="l">
              <a:lnSpc>
                <a:spcPct val="100000"/>
              </a:lnSpc>
              <a:spcBef>
                <a:spcPts val="1600"/>
              </a:spcBef>
              <a:spcAft>
                <a:spcPts val="1600"/>
              </a:spcAft>
              <a:buNone/>
            </a:pPr>
            <a:r>
              <a:t/>
            </a:r>
            <a:endParaRPr sz="1600">
              <a:solidFill>
                <a:srgbClr val="434343"/>
              </a:solidFill>
              <a:latin typeface="Lato Light"/>
              <a:ea typeface="Lato Light"/>
              <a:cs typeface="Lato Light"/>
              <a:sym typeface="Lato Light"/>
            </a:endParaRPr>
          </a:p>
        </p:txBody>
      </p:sp>
      <p:pic>
        <p:nvPicPr>
          <p:cNvPr id="184" name="Google Shape;184;p38"/>
          <p:cNvPicPr preferRelativeResize="0"/>
          <p:nvPr/>
        </p:nvPicPr>
        <p:blipFill>
          <a:blip r:embed="rId3">
            <a:alphaModFix/>
          </a:blip>
          <a:stretch>
            <a:fillRect/>
          </a:stretch>
        </p:blipFill>
        <p:spPr>
          <a:xfrm>
            <a:off x="295275" y="383125"/>
            <a:ext cx="1811475" cy="181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